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media/image1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49820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89912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49820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789912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49820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789912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49820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789912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 hidden="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Rectangle 8" hidden="1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Straight Connector 9"/>
          <p:cNvSpPr/>
          <p:nvPr/>
        </p:nvSpPr>
        <p:spPr>
          <a:xfrm>
            <a:off x="1193400" y="1737720"/>
            <a:ext cx="9966960" cy="0"/>
          </a:xfrm>
          <a:prstGeom prst="line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Rectangle 6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Rectangle 7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85000"/>
              </a:lnSpc>
            </a:pPr>
            <a:r>
              <a:rPr b="0" lang="ru-RU" sz="8000" spc="-52" strike="noStrike">
                <a:solidFill>
                  <a:srgbClr val="262626"/>
                </a:solidFill>
                <a:latin typeface="Calibri Light"/>
              </a:rPr>
              <a:t>Образец заголовка</a:t>
            </a:r>
            <a:endParaRPr b="0" lang="ru-RU" sz="8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877410A-7061-45EE-BE0F-B00577C995F8}" type="datetime">
              <a:rPr b="0" lang="ru-RU" sz="900" spc="-1" strike="noStrike">
                <a:solidFill>
                  <a:srgbClr val="ffffff"/>
                </a:solidFill>
                <a:latin typeface="Calibri"/>
              </a:rPr>
              <a:t>1.4.24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E359EC6-4171-40CD-8B6B-EC4B277373A6}" type="slidenum">
              <a:rPr b="0" lang="ru-RU" sz="105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050" spc="-1" strike="noStrike">
              <a:latin typeface="Times New Roman"/>
            </a:endParaRPr>
          </a:p>
        </p:txBody>
      </p:sp>
      <p:sp>
        <p:nvSpPr>
          <p:cNvPr id="9" name="Straight Connector 8"/>
          <p:cNvSpPr/>
          <p:nvPr/>
        </p:nvSpPr>
        <p:spPr>
          <a:xfrm>
            <a:off x="1207440" y="4343400"/>
            <a:ext cx="9875520" cy="0"/>
          </a:xfrm>
          <a:prstGeom prst="line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Для правки структуры щёлкните мышью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Calibri"/>
              </a:rPr>
              <a:t>Второй уровень структуры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404040"/>
                </a:solidFill>
                <a:latin typeface="Calibri"/>
              </a:rPr>
              <a:t>Третий уровень структуры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Calibri"/>
              </a:rPr>
              <a:t>Четвёртый уровень структуры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Rectangle 8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Straight Connector 9"/>
          <p:cNvSpPr/>
          <p:nvPr/>
        </p:nvSpPr>
        <p:spPr>
          <a:xfrm>
            <a:off x="1193400" y="1737720"/>
            <a:ext cx="9966960" cy="0"/>
          </a:xfrm>
          <a:prstGeom prst="line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0" lang="ru-RU" sz="4800" spc="-52" strike="noStrike">
                <a:solidFill>
                  <a:srgbClr val="404040"/>
                </a:solidFill>
                <a:latin typeface="Calibri Light"/>
              </a:rPr>
              <a:t>Образец заголовка</a:t>
            </a:r>
            <a:endParaRPr b="0" lang="ru-RU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Образец текста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1" marL="384120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3494ba"/>
              </a:buClr>
              <a:buFont typeface="Calibri"/>
              <a:buChar char="◦"/>
            </a:pPr>
            <a:r>
              <a:rPr b="0" lang="ru-RU" sz="1800" spc="-1" strike="noStrike">
                <a:solidFill>
                  <a:srgbClr val="404040"/>
                </a:solidFill>
                <a:latin typeface="Calibri"/>
              </a:rPr>
              <a:t>Второй уровень</a:t>
            </a:r>
            <a:endParaRPr b="0" lang="ru-RU" sz="1800" spc="-1" strike="noStrike">
              <a:solidFill>
                <a:srgbClr val="404040"/>
              </a:solidFill>
              <a:latin typeface="Calibri"/>
            </a:endParaRPr>
          </a:p>
          <a:p>
            <a:pPr lvl="2" marL="567000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3494ba"/>
              </a:buClr>
              <a:buFont typeface="Calibri"/>
              <a:buChar char="◦"/>
            </a:pPr>
            <a:r>
              <a:rPr b="0" lang="ru-RU" sz="1400" spc="-1" strike="noStrike">
                <a:solidFill>
                  <a:srgbClr val="404040"/>
                </a:solidFill>
                <a:latin typeface="Calibri"/>
              </a:rPr>
              <a:t>Третий уровень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lvl="3" marL="749880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3494ba"/>
              </a:buClr>
              <a:buFont typeface="Calibri"/>
              <a:buChar char="◦"/>
            </a:pPr>
            <a:r>
              <a:rPr b="0" lang="ru-RU" sz="1400" spc="-1" strike="noStrike">
                <a:solidFill>
                  <a:srgbClr val="404040"/>
                </a:solidFill>
                <a:latin typeface="Calibri"/>
              </a:rPr>
              <a:t>Четвертый уровень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lvl="4" marL="932760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3494ba"/>
              </a:buClr>
              <a:buFont typeface="Calibri"/>
              <a:buChar char="◦"/>
            </a:pPr>
            <a:r>
              <a:rPr b="0" lang="ru-RU" sz="1400" spc="-1" strike="noStrike">
                <a:solidFill>
                  <a:srgbClr val="404040"/>
                </a:solidFill>
                <a:latin typeface="Calibri"/>
              </a:rPr>
              <a:t>Пятый уровень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3E47DD7-E86B-4221-9149-09D11958171F}" type="datetime">
              <a:rPr b="0" lang="ru-RU" sz="900" spc="-1" strike="noStrike">
                <a:solidFill>
                  <a:srgbClr val="ffffff"/>
                </a:solidFill>
                <a:latin typeface="Calibri"/>
              </a:rPr>
              <a:t>1.4.24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3FE4D1E-F76F-4047-9BEB-0F76BBB87882}" type="slidenum">
              <a:rPr b="0" lang="ru-RU" sz="105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0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Заголовок 1"/>
          <p:cNvSpPr txBox="1"/>
          <p:nvPr/>
        </p:nvSpPr>
        <p:spPr>
          <a:xfrm>
            <a:off x="1479960" y="1788480"/>
            <a:ext cx="8796240" cy="2097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85000"/>
              </a:lnSpc>
            </a:pPr>
            <a:r>
              <a:rPr b="0" lang="ru-RU" sz="5400" spc="-52" strike="noStrike">
                <a:solidFill>
                  <a:srgbClr val="262626"/>
                </a:solidFill>
                <a:latin typeface="Times New Roman"/>
              </a:rPr>
              <a:t>Условия конкурсного отбора инициативных проектов, выдвигаемых для получения финансовой поддержки</a:t>
            </a:r>
            <a:endParaRPr b="0" lang="ru-RU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Подзаголовок 2"/>
          <p:cNvSpPr txBox="1"/>
          <p:nvPr/>
        </p:nvSpPr>
        <p:spPr>
          <a:xfrm>
            <a:off x="1100160" y="4455720"/>
            <a:ext cx="10058040" cy="1142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373545"/>
                </a:solidFill>
                <a:latin typeface="Times New Roman"/>
              </a:rPr>
              <a:t>за счет межбюджетных трансфертов из республиканского бюджета Республики Хакасия в 2024 году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Заголовок 1"/>
          <p:cNvSpPr txBox="1"/>
          <p:nvPr/>
        </p:nvSpPr>
        <p:spPr>
          <a:xfrm>
            <a:off x="1097280" y="-11664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0" lang="ru-RU" sz="4000" spc="-52" strike="noStrike">
                <a:solidFill>
                  <a:srgbClr val="404040"/>
                </a:solidFill>
                <a:latin typeface="Times New Roman"/>
              </a:rPr>
              <a:t>Контактные данные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Объект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/>
          </a:bodyPr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1" lang="ru-RU" sz="2000" spc="-1" strike="noStrike">
                <a:solidFill>
                  <a:srgbClr val="404040"/>
                </a:solidFill>
                <a:latin typeface="Times New Roman"/>
              </a:rPr>
              <a:t>Место нахождения</a:t>
            </a: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: Республика Хакасия, г.Абакан, ул. Щетинкина, д. 18.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1" lang="ru-RU" sz="2000" spc="-1" strike="noStrike">
                <a:solidFill>
                  <a:srgbClr val="404040"/>
                </a:solidFill>
                <a:latin typeface="Times New Roman"/>
              </a:rPr>
              <a:t>Почтовый адрес</a:t>
            </a: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: 655017, Республика Хакасия, г. Абакан, ул. Щетинкина 18.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1" lang="ru-RU" sz="2000" spc="-1" strike="noStrike">
                <a:solidFill>
                  <a:srgbClr val="404040"/>
                </a:solidFill>
                <a:latin typeface="Times New Roman"/>
              </a:rPr>
              <a:t>Адрес электронной почты</a:t>
            </a: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: </a:t>
            </a:r>
            <a:r>
              <a:rPr b="0" lang="en-US" sz="2000" spc="-1" strike="noStrike">
                <a:solidFill>
                  <a:srgbClr val="404040"/>
                </a:solidFill>
                <a:latin typeface="Times New Roman"/>
              </a:rPr>
              <a:t>minnac</a:t>
            </a: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@</a:t>
            </a:r>
            <a:r>
              <a:rPr b="0" lang="en-US" sz="2000" spc="-1" strike="noStrike">
                <a:solidFill>
                  <a:srgbClr val="404040"/>
                </a:solidFill>
                <a:latin typeface="Times New Roman"/>
              </a:rPr>
              <a:t>r</a:t>
            </a: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-19.</a:t>
            </a:r>
            <a:r>
              <a:rPr b="0" lang="en-US" sz="2000" spc="-1" strike="noStrike">
                <a:solidFill>
                  <a:srgbClr val="404040"/>
                </a:solidFill>
                <a:latin typeface="Times New Roman"/>
              </a:rPr>
              <a:t>ru</a:t>
            </a: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.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1" lang="ru-RU" sz="2000" spc="-1" strike="noStrike">
                <a:solidFill>
                  <a:srgbClr val="404040"/>
                </a:solidFill>
                <a:latin typeface="Times New Roman"/>
              </a:rPr>
              <a:t>Контактное лицо</a:t>
            </a: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: Власова Алена Сергеевна - главный эксперт сектора взаимодействия с новыми территориями Российской Федерации, тел. 8(3902)239-004.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Заголовок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0" lang="ru-RU" sz="4000" spc="-52" strike="noStrike">
                <a:solidFill>
                  <a:srgbClr val="404040"/>
                </a:solidFill>
                <a:latin typeface="Times New Roman"/>
              </a:rPr>
              <a:t>Нормативная база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Объект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/>
          </a:bodyPr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-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Федеральный закон от 06.10.2003 № 131-ФЗ «Об общих принципах организации местного самоуправления в Российской Федерации»;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-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Закон Республики Хакасия от 21.06.2023 № 47-ЗРХ  от  21.06.2023 «Об отдельных вопросах реализации инициативных проектов в Республике Хакасия»;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-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Постановление Правительства Республики Хакасия от 27.02.2024 № 138 О реализации отдельных положений закона Республики Хакасия от 21.06.2023 n 47-зрх "об отдельных вопросах реализации инициативных проектов в Республике Хакасия";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Заголовок 1"/>
          <p:cNvSpPr txBox="1"/>
          <p:nvPr/>
        </p:nvSpPr>
        <p:spPr>
          <a:xfrm>
            <a:off x="1143000" y="653040"/>
            <a:ext cx="10058040" cy="114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0" lang="ru-RU" sz="4000" spc="-52" strike="noStrike">
                <a:solidFill>
                  <a:srgbClr val="404040"/>
                </a:solidFill>
                <a:latin typeface="Times New Roman"/>
              </a:rPr>
              <a:t>Приоритетные направления инициативных проектов  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Объект 2"/>
          <p:cNvSpPr txBox="1"/>
          <p:nvPr/>
        </p:nvSpPr>
        <p:spPr>
          <a:xfrm>
            <a:off x="855720" y="1803240"/>
            <a:ext cx="10632960" cy="455364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 fontScale="57000"/>
          </a:bodyPr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Times New Roman"/>
              <a:buChar char="₋"/>
            </a:pPr>
            <a:r>
              <a:rPr b="0" lang="ru-RU" sz="2100" spc="-1" strike="noStrike">
                <a:solidFill>
                  <a:srgbClr val="404040"/>
                </a:solidFill>
                <a:latin typeface="Times New Roman"/>
              </a:rPr>
              <a:t>проведение ремонта автомобильных дорог местного значения, устройство тротуаров, пешеходных переходов (дорожек), остановочных пунктов, мостов;</a:t>
            </a:r>
            <a:endParaRPr b="0" lang="ru-RU" sz="2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Times New Roman"/>
              <a:buChar char="₋"/>
            </a:pPr>
            <a:r>
              <a:rPr b="0" lang="ru-RU" sz="2100" spc="-1" strike="noStrike">
                <a:solidFill>
                  <a:srgbClr val="404040"/>
                </a:solidFill>
                <a:latin typeface="Times New Roman"/>
              </a:rPr>
              <a:t>организация материально-технического обеспечения муниципальных учреждений социальной сферы (образование, культура, физическая культура и спорт, молодежная политика);</a:t>
            </a:r>
            <a:endParaRPr b="0" lang="ru-RU" sz="2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Times New Roman"/>
              <a:buChar char="₋"/>
            </a:pPr>
            <a:r>
              <a:rPr b="0" lang="ru-RU" sz="2100" spc="-1" strike="noStrike">
                <a:solidFill>
                  <a:srgbClr val="404040"/>
                </a:solidFill>
                <a:latin typeface="Times New Roman"/>
              </a:rPr>
              <a:t>устройство уличного освещения;</a:t>
            </a:r>
            <a:endParaRPr b="0" lang="ru-RU" sz="2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Times New Roman"/>
              <a:buChar char="₋"/>
            </a:pPr>
            <a:r>
              <a:rPr b="0" lang="ru-RU" sz="2100" spc="-1" strike="noStrike">
                <a:solidFill>
                  <a:srgbClr val="404040"/>
                </a:solidFill>
                <a:latin typeface="Times New Roman"/>
              </a:rPr>
              <a:t>благоустройство территорий (дворов, территорий общего пользования, в том числе мест массового отдыха населения, территорий, прилегающих к объектам социальной инфраструктуры, исторических памятных мест, памятников истории и культуры, устройство пешеходных дорожек, устройство велодорожек, устройство парковок);</a:t>
            </a:r>
            <a:endParaRPr b="0" lang="ru-RU" sz="2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Times New Roman"/>
              <a:buChar char="₋"/>
            </a:pPr>
            <a:r>
              <a:rPr b="0" lang="ru-RU" sz="2100" spc="-1" strike="noStrike">
                <a:solidFill>
                  <a:srgbClr val="404040"/>
                </a:solidFill>
                <a:latin typeface="Times New Roman"/>
              </a:rPr>
              <a:t>организация детских и спортивных площадок, в том числе научных детских площадок, предусмотренных планом проведения в Российской Федерации Десятилетия науки и технологий, утвержденным распоряжением Правительства Российской Федерации от 25.07.2022 № 2036-р;</a:t>
            </a:r>
            <a:endParaRPr b="0" lang="ru-RU" sz="2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Times New Roman"/>
              <a:buChar char="₋"/>
            </a:pPr>
            <a:r>
              <a:rPr b="0" lang="ru-RU" sz="2100" spc="-1" strike="noStrike">
                <a:solidFill>
                  <a:srgbClr val="404040"/>
                </a:solidFill>
                <a:latin typeface="Times New Roman"/>
              </a:rPr>
              <a:t>создание и обустройство экологических троп, инфраструктуры туристических маршрутов;</a:t>
            </a:r>
            <a:endParaRPr b="0" lang="ru-RU" sz="2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Times New Roman"/>
              <a:buChar char="₋"/>
            </a:pPr>
            <a:r>
              <a:rPr b="0" lang="ru-RU" sz="2100" spc="-1" strike="noStrike">
                <a:solidFill>
                  <a:srgbClr val="404040"/>
                </a:solidFill>
                <a:latin typeface="Times New Roman"/>
              </a:rPr>
              <a:t>создание инфраструктуры для организации и проведения культурно-массовых и спортивных мероприятий, в том числе ярмарок, выставок, концертов, мероприятий в сфере молодежной политики;</a:t>
            </a:r>
            <a:endParaRPr b="0" lang="ru-RU" sz="2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Times New Roman"/>
              <a:buChar char="₋"/>
            </a:pPr>
            <a:r>
              <a:rPr b="0" lang="ru-RU" sz="2100" spc="-1" strike="noStrike">
                <a:solidFill>
                  <a:srgbClr val="404040"/>
                </a:solidFill>
                <a:latin typeface="Times New Roman"/>
              </a:rPr>
              <a:t>создание инклюзивной инфраструктуры;</a:t>
            </a:r>
            <a:endParaRPr b="0" lang="ru-RU" sz="21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Заголовок 1"/>
          <p:cNvSpPr txBox="1"/>
          <p:nvPr/>
        </p:nvSpPr>
        <p:spPr>
          <a:xfrm>
            <a:off x="1097280" y="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0" lang="ru-RU" sz="4000" spc="-52" strike="noStrike">
                <a:solidFill>
                  <a:srgbClr val="404040"/>
                </a:solidFill>
                <a:latin typeface="Times New Roman"/>
              </a:rPr>
              <a:t>Инициаторы внесения инициативного проекта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Объект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 fontScale="97000"/>
          </a:bodyPr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С инициативой о внесении инициативного проекта вправе выступить: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806400" indent="-8712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-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инициативная группа численностью не менее десяти граждан, достигших шестнадцатилетнего возраста и проживающих на территории соответствующего муниципального образования;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806400" indent="-8712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-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органы территориального общественного самоуправления;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806400" indent="-8712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-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староста сельского населенного пункта.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Минимальная численность инициативной группы может быть уменьшена нормативным правовым актом представительного органа муниципального образования. 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Право выступить инициатором проекта в соответствии с нормативным правовым актом представительного органа муниципального образования может быть предоставлено также иным лицам, осуществляющим деятельность на территории соответствующего муниципального образования.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Заголовок 1"/>
          <p:cNvSpPr txBox="1"/>
          <p:nvPr/>
        </p:nvSpPr>
        <p:spPr>
          <a:xfrm>
            <a:off x="1097280" y="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0" lang="ru-RU" sz="4000" spc="-52" strike="noStrike">
                <a:solidFill>
                  <a:srgbClr val="404040"/>
                </a:solidFill>
                <a:latin typeface="Times New Roman"/>
              </a:rPr>
              <a:t>Прочие условия конкурсного отбора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Объект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 fontScale="87000"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-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Срок реализации инициативного проекта не может превышать один год.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-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Финансовая поддержка реализации инициативных проектов предоставляется при условии включения в состав источников финансового обеспечения реализации инициативного проекта инициативных платежей, доля которых должна составлять не менее 10% от общей суммы реализации инициативного проекта.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-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Предельный размер межбюджетных трансфертов, предоставляемых из республиканского бюджета местному бюджету на реализацию одного инициативного проекта, не может превышать два миллиона рублей.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Основаниями для принятия межведомственной комиссией решения об отказе в поддержке инициативного проекта являются: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1) несоответствие инициативного проекта требованиям федеральных законов и иных нормативных правовых актов РФ, законов и иных нормативных правовых актов РХ;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2) невозможность реализации инициативного проекта ввиду отсутствия у органов местного самоуправления необходимых полномочий и прав; 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3) отсутствие в составе источников финансового обеспечения реализации инициативного проекта инициативных платежей; 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4) наличие мероприятия, в целях реализации которого подготовлен инициативный проект, в государственных программах РХ; 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5) признание инициативного проекта не прошедшим конкурсный отбор. 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</p:txBody>
      </p:sp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10794960" y="5092560"/>
            <a:ext cx="914400" cy="762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Заголовок 1"/>
          <p:cNvSpPr txBox="1"/>
          <p:nvPr/>
        </p:nvSpPr>
        <p:spPr>
          <a:xfrm>
            <a:off x="1097280" y="7812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0" lang="ru-RU" sz="4000" spc="-52" strike="noStrike">
                <a:solidFill>
                  <a:srgbClr val="404040"/>
                </a:solidFill>
                <a:latin typeface="Times New Roman"/>
              </a:rPr>
              <a:t>Порядок представления документов для участия в конкурсном отборе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Объект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- до 15 апреля 2024 года, Инициативный проект вносится инициаторами проекта на рассмотрение в местную администрацию муниципального образования РХ;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- до 15 мая 2024 года, для участия в конкурсном отборе на региональном этапе местные администрации муниципальных образований направляют пакет документов в Миннацполитики Хакасии на бумажном носителе и в электронном виде;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Заголовок 1"/>
          <p:cNvSpPr txBox="1"/>
          <p:nvPr/>
        </p:nvSpPr>
        <p:spPr>
          <a:xfrm>
            <a:off x="1090440" y="9180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0" lang="ru-RU" sz="4400" spc="-52" strike="noStrike">
                <a:solidFill>
                  <a:srgbClr val="404040"/>
                </a:solidFill>
                <a:latin typeface="Times New Roman"/>
              </a:rPr>
              <a:t>Инициативный</a:t>
            </a:r>
            <a:r>
              <a:rPr b="0" lang="ru-RU" sz="4800" spc="-52" strike="noStrike">
                <a:solidFill>
                  <a:srgbClr val="404040"/>
                </a:solidFill>
                <a:latin typeface="Times New Roman"/>
              </a:rPr>
              <a:t> проект на рассмотрение в местную администрацию МО РХ</a:t>
            </a:r>
            <a:endParaRPr b="0" lang="ru-RU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Объект 2"/>
          <p:cNvSpPr txBox="1"/>
          <p:nvPr/>
        </p:nvSpPr>
        <p:spPr>
          <a:xfrm>
            <a:off x="504360" y="1845720"/>
            <a:ext cx="1152360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200" spc="-1" strike="noStrike">
                <a:solidFill>
                  <a:srgbClr val="404040"/>
                </a:solidFill>
                <a:latin typeface="Times New Roman"/>
              </a:rPr>
              <a:t>Инициативный проект вносится инициаторами проекта на рассмотрение в местную администрацию муниципального образования Республики Хакасия в срок до 15 апреля 2024 года (включительно), на бумажном носителе и в электронном виде с приложением следующих документов: </a:t>
            </a:r>
            <a:endParaRPr b="0" lang="ru-RU" sz="12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200" spc="-1" strike="noStrike">
                <a:solidFill>
                  <a:srgbClr val="404040"/>
                </a:solidFill>
                <a:latin typeface="Times New Roman"/>
              </a:rPr>
              <a:t>1) заявка на участие в конкурсном отборе на муниципальном этапе, подписанная инициаторами инициативного проекта, по форме, утвержденной органом местного самоуправления муниципального образования;</a:t>
            </a:r>
            <a:endParaRPr b="0" lang="ru-RU" sz="12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200" spc="-1" strike="noStrike">
                <a:solidFill>
                  <a:srgbClr val="404040"/>
                </a:solidFill>
                <a:latin typeface="Times New Roman"/>
              </a:rPr>
              <a:t>2) паспорт инициативного проекта, составленный по форме согласно приложению 2 к Порядку проведения конкурсного отбора;</a:t>
            </a:r>
            <a:endParaRPr b="0" lang="ru-RU" sz="12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200" spc="-1" strike="noStrike">
                <a:solidFill>
                  <a:srgbClr val="404040"/>
                </a:solidFill>
                <a:latin typeface="Times New Roman"/>
              </a:rPr>
              <a:t>3) протоколы сходов, собраний, конференций граждан и (или) подписные листы, подтверждающие поддержку инициативного проекта жителями муниципального образования или его части;</a:t>
            </a:r>
            <a:endParaRPr b="0" lang="ru-RU" sz="12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200" spc="-1" strike="noStrike">
                <a:solidFill>
                  <a:srgbClr val="404040"/>
                </a:solidFill>
                <a:latin typeface="Times New Roman"/>
              </a:rPr>
              <a:t>4) сметная документация по видам работ в целях реализации инициативного проекта;</a:t>
            </a:r>
            <a:endParaRPr b="0" lang="ru-RU" sz="12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200" spc="-1" strike="noStrike">
                <a:solidFill>
                  <a:srgbClr val="404040"/>
                </a:solidFill>
                <a:latin typeface="Times New Roman"/>
              </a:rPr>
              <a:t>5) гарантийное письмо, подписанное инициаторами инициативного проекта, содержащее обязательство по перечислению инициативных платежей в местный бюджет муниципального образования, составленное по форме согласно приложению 4 к Порядку проведения конкурсного отбора;</a:t>
            </a:r>
            <a:endParaRPr b="0" lang="ru-RU" sz="12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200" spc="-1" strike="noStrike">
                <a:solidFill>
                  <a:srgbClr val="404040"/>
                </a:solidFill>
                <a:latin typeface="Times New Roman"/>
              </a:rPr>
              <a:t>6) гарантийные письма юридических лиц, индивидуальных предпринимателей, граждан, содержащие обязательства по обеспечению реализации инициативного проекта в форме добровольного имущественного участия и (или) в форме трудового участия заинтересованных лиц, составленные по форме согласно приложению 3 к Порядку проведения конкурсного отбора (представляются в случае если в реализации инициативного проекта планируется использование указанных форм);</a:t>
            </a:r>
            <a:endParaRPr b="0" lang="ru-RU" sz="12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200" spc="-1" strike="noStrike">
                <a:solidFill>
                  <a:srgbClr val="404040"/>
                </a:solidFill>
                <a:latin typeface="Times New Roman"/>
              </a:rPr>
              <a:t>7) оформленное протоколом общего собрания собственников помещений в многоквартирном доме решение о согласии на оказание услуг (выполнение работ) по проведению благоустройства, ремонта общего имущества в многоквартирном доме и (или) о принятии создаваемого в результате инициативного проекта имущества в состав общего имущества многоквартирного дома (в случае если инициативный проект предполагает оказание услуг (выполнение работ) по проведению благоустройства, ремонту общего имущества в многоквартирном доме).</a:t>
            </a:r>
            <a:endParaRPr b="0" lang="ru-RU" sz="12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200" spc="-1" strike="noStrike">
                <a:solidFill>
                  <a:srgbClr val="404040"/>
                </a:solidFill>
                <a:latin typeface="Times New Roman"/>
              </a:rPr>
              <a:t>Местная администрация муниципального образования регистрирует заявки на участие в муниципальном отборе в день их поступления с указанием даты и времени.</a:t>
            </a:r>
            <a:endParaRPr b="0" lang="ru-RU" sz="12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Заголовок 1"/>
          <p:cNvSpPr txBox="1"/>
          <p:nvPr/>
        </p:nvSpPr>
        <p:spPr>
          <a:xfrm>
            <a:off x="1070280" y="9180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0" lang="ru-RU" sz="4000" spc="-52" strike="noStrike">
                <a:solidFill>
                  <a:srgbClr val="404040"/>
                </a:solidFill>
                <a:latin typeface="Times New Roman"/>
              </a:rPr>
              <a:t>Инициативный проект на конкурсный отбор на региональном этапе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Объект 2"/>
          <p:cNvSpPr txBox="1"/>
          <p:nvPr/>
        </p:nvSpPr>
        <p:spPr>
          <a:xfrm>
            <a:off x="578160" y="1845720"/>
            <a:ext cx="11389320" cy="429912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p>
            <a:pPr marL="874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Для участия в конкурсном отборе на региональном этапе местные администрации муниципальных образований направляют в Миннацполитики Хакасии на бумажном носителе и в электронном виде в срок до 15 мая 2024 года (включительно) следующие документы по поддержанным инициативным проектам: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1) заявку на участие в конкурсном отборе по форме, согласно приложению 1 к Порядку проведения конкурсного отбора;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2) паспорт инициативного проекта, составленный по форме согласно приложению 2 к Порядку проведения конкурсного отбора;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3) протоколы сходов, собраний, конференций граждан и (или) подписные листы, подтверждающие поддержку инициативного проекта жителями муниципального образования или его части;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4) сметную документацию по видам работ в целях реализации инициативного проекта;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5) гарантийное письмо, подписанное инициаторами инициативного проекта, содержащее обязательство по перечислению инициативных платежей в местный бюджет муниципального образования, составленное по форме согласно приложению 4 к Порядку проведения конкурсного отбора;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6) гарантийные письма юридических лиц, индивидуальных предпринимателей, граждан, содержащие обязательства по обеспечению реализации инициативного проекта в форме добровольного имущественного участия и (или) в форме трудового участия заинтересованных лиц, составленные по форме согласно приложению 3 к Порядку проведения конкурсного отбора (представляются в случае если в реализации инициативного проекта планируется использование указанных форм);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7) оформленное протоколом общего собрания собственников помещений в многоквартирном доме решение о согласии на оказание услуг (выполнение работ) по проведению благоустройства, ремонта общего имущества в многоквартирном доме и (или) о принятии создаваемого в результате инициативного проекта имущества в состав общего имущества многоквартирного дома (в случае если инициативный проект предполагает оказание услуг (выполнение работ) по проведению благоустройства, ремонту общего имущества в многоквартирном доме);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8) протокол муниципальной конкурсной комиссии с приложением рейтинга.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  <a:tabLst>
                <a:tab algn="l" pos="0"/>
              </a:tabLst>
            </a:pPr>
            <a:r>
              <a:rPr b="0" lang="ru-RU" sz="1100" spc="-1" strike="noStrike">
                <a:solidFill>
                  <a:srgbClr val="404040"/>
                </a:solidFill>
                <a:latin typeface="Times New Roman"/>
              </a:rPr>
              <a:t>Документация, представленная местными администрациями муниципальных образований, регистрируется Миннацполитики Хакасии не позднее следующего рабочего дня со дня ее поступления с использованием системы электронного документооборота Правительства Республики Хакасия.</a:t>
            </a:r>
            <a:endParaRPr b="0" lang="ru-RU" sz="11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Заголовок 1"/>
          <p:cNvSpPr txBox="1"/>
          <p:nvPr/>
        </p:nvSpPr>
        <p:spPr>
          <a:xfrm>
            <a:off x="1097280" y="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0" lang="ru-RU" sz="4000" spc="-52" strike="noStrike">
                <a:solidFill>
                  <a:srgbClr val="404040"/>
                </a:solidFill>
                <a:latin typeface="Times New Roman"/>
              </a:rPr>
              <a:t>Порядок и сроки объявления результатов конкурсного отбора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Объект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/>
          </a:bodyPr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Миннацполитики Хакасии в течение трех рабочих дней со дня принятия решения межведомственной комиссией направляет инициаторам поддержанного инициативного проекта и администрации муниципального образования, на территории которого будет реализовываться: 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2000" spc="-1" strike="noStrike">
                <a:solidFill>
                  <a:srgbClr val="00b050"/>
                </a:solidFill>
                <a:latin typeface="Times New Roman"/>
              </a:rPr>
              <a:t>- поддержанный инициативный проект, копию протокола заседания межведомственной комиссии, 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либо</a:t>
            </a: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 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3494ba"/>
              </a:buClr>
              <a:buFont typeface="Calibri"/>
              <a:buChar char=" "/>
            </a:pPr>
            <a:r>
              <a:rPr b="0" lang="ru-RU" sz="2000" spc="-1" strike="noStrike">
                <a:solidFill>
                  <a:srgbClr val="404040"/>
                </a:solidFill>
                <a:latin typeface="Times New Roman"/>
              </a:rPr>
              <a:t>-</a:t>
            </a:r>
            <a:r>
              <a:rPr b="0" lang="ru-RU" sz="2000" spc="-1" strike="noStrike">
                <a:solidFill>
                  <a:srgbClr val="ff0000"/>
                </a:solidFill>
                <a:latin typeface="Times New Roman"/>
              </a:rPr>
              <a:t>уведомление об отказе в поддержке инициативного проекта по основаниям, предусмотренным частью 6 статьи 4 Закона Республики Хакасия от 21.06.2023 № 47-ЗРХ «Об отдельных вопросах реализации инициативных проектов в Республике Хакасия».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366</TotalTime>
  <Application>LibreOffice/7.1.1.2$Windows_x86 LibreOffice_project/fe0b08f4af1bacafe4c7ecc87ce55bb426164676</Application>
  <AppVersion>15.0000</AppVersion>
  <Words>1373</Words>
  <Paragraphs>69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2024-03-18T03:43:50Z</dcterms:created>
  <dc:creator>User</dc:creator>
  <dc:description/>
  <dc:language>ru-RU</dc:language>
  <cp:lastModifiedBy>User</cp:lastModifiedBy>
  <dcterms:modified xsi:type="dcterms:W3CDTF">2024-03-19T02:25:24Z</dcterms:modified>
  <cp:revision>24</cp:revision>
  <dc:subject/>
  <dc:title>Инициативное проектирование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10</vt:i4>
  </property>
</Properties>
</file>