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3" r:id="rId1"/>
  </p:sldMasterIdLst>
  <p:notesMasterIdLst>
    <p:notesMasterId r:id="rId16"/>
  </p:notesMasterIdLst>
  <p:handoutMasterIdLst>
    <p:handoutMasterId r:id="rId17"/>
  </p:handoutMasterIdLst>
  <p:sldIdLst>
    <p:sldId id="809" r:id="rId2"/>
    <p:sldId id="800" r:id="rId3"/>
    <p:sldId id="807" r:id="rId4"/>
    <p:sldId id="815" r:id="rId5"/>
    <p:sldId id="817" r:id="rId6"/>
    <p:sldId id="830" r:id="rId7"/>
    <p:sldId id="820" r:id="rId8"/>
    <p:sldId id="822" r:id="rId9"/>
    <p:sldId id="823" r:id="rId10"/>
    <p:sldId id="825" r:id="rId11"/>
    <p:sldId id="826" r:id="rId12"/>
    <p:sldId id="834" r:id="rId13"/>
    <p:sldId id="837" r:id="rId14"/>
    <p:sldId id="839" r:id="rId15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ECFF"/>
    <a:srgbClr val="FFFF99"/>
    <a:srgbClr val="FF66FF"/>
    <a:srgbClr val="990000"/>
    <a:srgbClr val="607C50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68" autoAdjust="0"/>
    <p:restoredTop sz="99657" autoAdjust="0"/>
  </p:normalViewPr>
  <p:slideViewPr>
    <p:cSldViewPr>
      <p:cViewPr>
        <p:scale>
          <a:sx n="131" d="100"/>
          <a:sy n="131" d="100"/>
        </p:scale>
        <p:origin x="-778" y="1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notesViewPr>
    <p:cSldViewPr>
      <p:cViewPr>
        <p:scale>
          <a:sx n="100" d="100"/>
          <a:sy n="100" d="100"/>
        </p:scale>
        <p:origin x="-72" y="-3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t" anchorCtr="0" compatLnSpc="1">
            <a:prstTxWarp prst="textNoShape">
              <a:avLst/>
            </a:prstTxWarp>
          </a:bodyPr>
          <a:lstStyle>
            <a:lvl1pPr defTabSz="927932">
              <a:defRPr sz="1200"/>
            </a:lvl1pPr>
          </a:lstStyle>
          <a:p>
            <a:pPr>
              <a:defRPr/>
            </a:pPr>
            <a:r>
              <a:rPr lang="en-GB"/>
              <a:t>I.</a:t>
            </a:r>
            <a:r>
              <a:rPr lang="ru-RU"/>
              <a:t>ВВОДНАЯ ЧАСТЬ</a:t>
            </a:r>
            <a:endParaRPr lang="en-GB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t" anchorCtr="0" compatLnSpc="1">
            <a:prstTxWarp prst="textNoShape">
              <a:avLst/>
            </a:prstTxWarp>
          </a:bodyPr>
          <a:lstStyle>
            <a:lvl1pPr algn="r" defTabSz="927932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b" anchorCtr="0" compatLnSpc="1">
            <a:prstTxWarp prst="textNoShape">
              <a:avLst/>
            </a:prstTxWarp>
          </a:bodyPr>
          <a:lstStyle>
            <a:lvl1pPr defTabSz="927932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2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b" anchorCtr="0" compatLnSpc="1">
            <a:prstTxWarp prst="textNoShape">
              <a:avLst/>
            </a:prstTxWarp>
          </a:bodyPr>
          <a:lstStyle>
            <a:lvl1pPr algn="r" defTabSz="927932">
              <a:defRPr sz="1200"/>
            </a:lvl1pPr>
          </a:lstStyle>
          <a:p>
            <a:pPr>
              <a:defRPr/>
            </a:pPr>
            <a:fld id="{7B0F498C-4867-4754-BD52-E3E0D29287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652938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t" anchorCtr="0" compatLnSpc="1">
            <a:prstTxWarp prst="textNoShape">
              <a:avLst/>
            </a:prstTxWarp>
          </a:bodyPr>
          <a:lstStyle>
            <a:lvl1pPr defTabSz="927932">
              <a:defRPr sz="1200"/>
            </a:lvl1pPr>
          </a:lstStyle>
          <a:p>
            <a:pPr>
              <a:defRPr/>
            </a:pPr>
            <a:r>
              <a:rPr lang="en-US"/>
              <a:t>I.</a:t>
            </a:r>
            <a:r>
              <a:rPr lang="ru-RU"/>
              <a:t>ВВОДНАЯ ЧАСТЬ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t" anchorCtr="0" compatLnSpc="1">
            <a:prstTxWarp prst="textNoShape">
              <a:avLst/>
            </a:prstTxWarp>
          </a:bodyPr>
          <a:lstStyle>
            <a:lvl1pPr algn="r" defTabSz="92793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24400"/>
            <a:ext cx="54832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b" anchorCtr="0" compatLnSpc="1">
            <a:prstTxWarp prst="textNoShape">
              <a:avLst/>
            </a:prstTxWarp>
          </a:bodyPr>
          <a:lstStyle>
            <a:lvl1pPr defTabSz="927932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71" tIns="46385" rIns="92771" bIns="46385" numCol="1" anchor="b" anchorCtr="0" compatLnSpc="1">
            <a:prstTxWarp prst="textNoShape">
              <a:avLst/>
            </a:prstTxWarp>
          </a:bodyPr>
          <a:lstStyle>
            <a:lvl1pPr algn="r" defTabSz="927932">
              <a:defRPr sz="1200"/>
            </a:lvl1pPr>
          </a:lstStyle>
          <a:p>
            <a:pPr>
              <a:defRPr/>
            </a:pPr>
            <a:fld id="{2B870EA0-A723-41F6-8C5B-BAC09C5F00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278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3A879FDA-8219-49CB-8FF9-6C5E42BA6F4B}" type="slidenum">
              <a:rPr lang="ru-RU" smtClean="0"/>
              <a:pPr defTabSz="927100"/>
              <a:t>1</a:t>
            </a:fld>
            <a:endParaRPr lang="ru-RU" smtClean="0"/>
          </a:p>
        </p:txBody>
      </p:sp>
      <p:sp>
        <p:nvSpPr>
          <p:cNvPr id="18437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7100"/>
            <a:r>
              <a:rPr lang="en-US" smtClean="0"/>
              <a:t>I.</a:t>
            </a:r>
            <a:r>
              <a:rPr lang="ru-RU" smtClean="0"/>
              <a:t>ВВОДНАЯ ЧАСТЬ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B6451248-7392-4C5A-9043-BAEFFD853B26}" type="slidenum">
              <a:rPr lang="ru-RU" smtClean="0"/>
              <a:pPr defTabSz="927100"/>
              <a:t>3</a:t>
            </a:fld>
            <a:endParaRPr lang="ru-RU" smtClean="0"/>
          </a:p>
        </p:txBody>
      </p:sp>
      <p:sp>
        <p:nvSpPr>
          <p:cNvPr id="19461" name="Верхний колонтитул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7100"/>
            <a:r>
              <a:rPr lang="en-US" smtClean="0"/>
              <a:t>I.</a:t>
            </a:r>
            <a:r>
              <a:rPr lang="ru-RU" smtClean="0"/>
              <a:t>ВВОДНАЯ ЧАСТЬ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2442D39F-66FD-4158-B6B3-58933000ABC6}" type="slidenum">
              <a:rPr lang="ru-RU" smtClean="0"/>
              <a:pPr defTabSz="927100"/>
              <a:t>4</a:t>
            </a:fld>
            <a:endParaRPr lang="ru-RU" smtClean="0"/>
          </a:p>
        </p:txBody>
      </p:sp>
      <p:sp>
        <p:nvSpPr>
          <p:cNvPr id="20485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7100"/>
            <a:r>
              <a:rPr lang="en-US" smtClean="0"/>
              <a:t>I.</a:t>
            </a:r>
            <a:r>
              <a:rPr lang="ru-RU" smtClean="0"/>
              <a:t>ВВОДНАЯ ЧАСТЬ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8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7100"/>
            <a:r>
              <a:rPr lang="en-US" smtClean="0"/>
              <a:t>I.</a:t>
            </a:r>
            <a:r>
              <a:rPr lang="ru-RU" smtClean="0"/>
              <a:t>ВВОДНАЯ ЧАСТЬ</a:t>
            </a:r>
          </a:p>
        </p:txBody>
      </p:sp>
      <p:sp>
        <p:nvSpPr>
          <p:cNvPr id="21509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1BA0848B-7DB9-4C29-848D-0A14DD1025B4}" type="slidenum">
              <a:rPr lang="ru-RU" smtClean="0"/>
              <a:pPr defTabSz="927100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2" name="Верхний колонтитул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7100"/>
            <a:r>
              <a:rPr lang="en-US" smtClean="0"/>
              <a:t>I.</a:t>
            </a:r>
            <a:r>
              <a:rPr lang="ru-RU" smtClean="0"/>
              <a:t>ВВОДНАЯ ЧАСТЬ</a:t>
            </a:r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6296D1F5-FAF7-4EFB-A042-61C2AF909335}" type="slidenum">
              <a:rPr lang="ru-RU" smtClean="0"/>
              <a:pPr defTabSz="927100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 userDrawn="1"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6C81-FF43-4AF6-A777-89F0B3D6A168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7067-F0D0-4C13-A4F4-D2152E3A0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4AD3-EAFD-4241-8AE6-4F41DBB7EAE8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90A8-7B25-4298-9CA6-4C1FBDACA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66FC-64CF-4D9E-B572-7A3BD3B59BE9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08D3-DCFF-4323-B410-00C825B67D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08AE4-5E42-4BC4-9444-A9FCFF733D27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4351-5601-4D68-A70C-029D775C7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9BB2-32CA-445B-A76B-9BA578A7C3F8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75D1-F9CC-48FA-B86D-3CC8B313C4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DDEE-C4C6-4B6F-B909-2A847373AF4F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4240-A3DE-4599-91D2-551BBCDCB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16BC-53E6-4286-B6C9-B37755A513B6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9A6B-1A2F-41E1-8137-EED2D8447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8089-1EA9-4442-A1E4-6EDFDC420073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82BB3-95C7-48EC-ABED-C56575A7E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65F1-8316-4A62-82FE-998B71D390B0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EFB3C-D4FA-4F89-BA5A-1A371FBA5D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B257-4A95-4A70-AFDA-2A6925C38B66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8F33C-EAC8-4C1B-91EB-8C59C5C165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458F0-D83E-44D6-A5BE-62EE4F84A59D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1187-EB01-4947-AF1A-EF103B867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DDEBCF">
                <a:alpha val="0"/>
                <a:lumMod val="99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CACFE4-220D-44C3-993E-85F8B1FB9872}" type="datetime1">
              <a:rPr lang="ru-RU"/>
              <a:pPr>
                <a:defRPr/>
              </a:pPr>
              <a:t>19.06.2017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Управление финансов и экономики администрации Усть-Абаканского района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C3D9F0-CE5A-46CD-8759-E723121A59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6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2.xls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_____Microsoft_Excel_97-20033.xls"/><Relationship Id="rId5" Type="http://schemas.openxmlformats.org/officeDocument/2006/relationships/oleObject" Target="../embeddings/_____Microsoft_Excel_97-20031.xls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_____Microsoft_Excel_97-20035.xls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oleObject" Target="../embeddings/_____Microsoft_Excel_97-20036.xls"/><Relationship Id="rId4" Type="http://schemas.openxmlformats.org/officeDocument/2006/relationships/oleObject" Target="../embeddings/_____Microsoft_Excel_97-20034.xls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7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oleObject" Target="../embeddings/____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png"/><Relationship Id="rId4" Type="http://schemas.openxmlformats.org/officeDocument/2006/relationships/oleObject" Target="../embeddings/_____Microsoft_Excel_97-20038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A4%D0%98%D0%97%D0%9A%D0%A3%D0%9B%D0%AC%D0%A2%D0%A3%D0%A0%D0%90%20%D0%98%20%D0%A1%D0%9F%D0%9E%D0%A0%D0%A2%20%D0%B2%20%D0%BA%D0%B0%D1%80%D1%82%D0%B8%D0%BD%D0%BA%D0%B0%D1%85&amp;fp=0&amp;img_url=http://sphotos-c.ak.fbcdn.net/hphotos-ak-ash3/c35.0.403.403/p403x403/556438_10152098741015521_193861676_n.jpg&amp;pos=0&amp;uinfo=ww-1903-wh-985-fw-1678-fh-598-pd-1&amp;rpt=simage" TargetMode="External"/><Relationship Id="rId13" Type="http://schemas.openxmlformats.org/officeDocument/2006/relationships/hyperlink" Target="http://images.yandex.ru/yandsearch?p=4&amp;text=%D0%B3%D0%BE%D1%81%D1%83%D0%B4%D0%B0%D1%80%D1%81%D1%82%D0%B2%D0%B5%D0%BD%D0%BD%D1%8B%D0%B9%20%D0%B4%D0%BE%D0%BB%D0%B3%D0%92%20%D0%BA%D0%B0%D1%80%D1%82%D0%B8%D0%BD%D0%BA%D0%B0%D1%85&amp;fp=4&amp;img_url=http://495ru.ru/modules/qplboard/image_db/473115_1_b.JPG&amp;pos=132&amp;uinfo=ww-1903-wh-985-fw-1678-fh-598-pd-1&amp;rpt=simage" TargetMode="External"/><Relationship Id="rId18" Type="http://schemas.openxmlformats.org/officeDocument/2006/relationships/hyperlink" Target="http://images.yandex.ru/yandsearch?p=4&amp;text=%D0%BF%D0%BE%D0%B4%D0%B0%D1%80%D0%BE%D0%BA%20%D0%B2%20%D0%BA%D0%B0%D1%80%D1%82%D0%B8%D0%BD%D0%BA%D0%B0%D1%85&amp;fp=4&amp;img_url=http://www.cool-birthday.com/b/cards/woman/08.jpg&amp;pos=132&amp;uinfo=ww-1903-wh-985-fw-1678-fh-598-pd-1&amp;rpt=simage" TargetMode="External"/><Relationship Id="rId26" Type="http://schemas.openxmlformats.org/officeDocument/2006/relationships/image" Target="../media/image15.jpeg"/><Relationship Id="rId3" Type="http://schemas.openxmlformats.org/officeDocument/2006/relationships/hyperlink" Target="http://images.yandex.ru/yandsearch?source=wiz&amp;fp=3&amp;img_url=http://www.fermer.ru/files/imagecache/advf-author-pane/pictures/picture-750.jpg&amp;uinfo=ww-1903-wh-985-fw-1678-fh-598-pd-1&amp;p=3&amp;text=%D0%97%D0%94%D0%A0%D0%90%D0%92%D0%9E%D0%9E%D0%A5%D0%A0%D0%90%D0%9D%D0%95%D0%9D%D0%98%D0%95%20%D0%B2%20%D0%BA%D0%B0%D1%80%D1%82%D0%B8%D0%BD%D0%BA%D0%B0%D1%85&amp;noreask=1&amp;pos=114&amp;rpt=simage&amp;lr=1095" TargetMode="External"/><Relationship Id="rId21" Type="http://schemas.openxmlformats.org/officeDocument/2006/relationships/image" Target="../media/image12.png"/><Relationship Id="rId7" Type="http://schemas.openxmlformats.org/officeDocument/2006/relationships/image" Target="../media/image7.jpeg"/><Relationship Id="rId12" Type="http://schemas.openxmlformats.org/officeDocument/2006/relationships/hyperlink" Target="http://images.yandex.ru/yandsearch?p=1&amp;text=%D0%B4%D0%BE%D0%BC%20%D0%BF%D0%BE%D0%B4%20%D0%B7%D0%BE%D0%BD%D1%82%D0%B8%D0%BA%D0%BE%D0%BC%D0%92%20%D0%BA%D0%B0%D1%80%D1%82%D0%B8%D0%BD%D0%BA%D0%B0%D1%85&amp;fp=1&amp;img_url=http://prv0.lori-images.net/malenkii-dom-na-pachkah-dollarov-pod-zontikom-0001872424-preview.jpg&amp;pos=48&amp;uinfo=ww-1903-wh-985-fw-1678-fh-598-pd-1&amp;rpt=simage" TargetMode="External"/><Relationship Id="rId17" Type="http://schemas.openxmlformats.org/officeDocument/2006/relationships/hyperlink" Target="http://images.yandex.ru/yandsearch?text=%D0%B1%D1%8E%D0%B4%D0%B6%D0%B5%D1%82%20%D0%92%20%D0%9A%D0%90%D0%A0%D0%A2%D0%98%D0%9D%D0%9A%D0%90%D0%A5&amp;fp=0&amp;img_url=http://images.unian.net/photos/2007_09/1189772251.jpg&amp;pos=6&amp;uinfo=ww-1903-wh-985-fw-1678-fh-598-pd-1&amp;rpt=simage" TargetMode="External"/><Relationship Id="rId25" Type="http://schemas.openxmlformats.org/officeDocument/2006/relationships/image" Target="../media/image5.png"/><Relationship Id="rId2" Type="http://schemas.openxmlformats.org/officeDocument/2006/relationships/hyperlink" Target="http://images.yandex.ru/yandsearch?source=wiz&amp;fp=0&amp;img_url=http://www.novostimira.com.ua/images/news/1362140675_671.jpg&amp;uinfo=ww-1903-wh-985-fw-0-fh-598-pd-1&amp;text=%D1%81%D0%BE%D1%86%D0%B8%D0%B0%D0%BB%D1%8C%D0%BD%D0%B0%D1%8F%20%D0%B7%D0%B0%D1%89%D0%B8%D1%82%D0%B0%20%D0%B2%20%D0%BA%D0%B0%D1%80%D1%82%D0%B8%D0%BD%D0%BA%D0%B0%D1%85&amp;noreask=1&amp;pos=12&amp;lr=1095&amp;rpt=simage" TargetMode="External"/><Relationship Id="rId16" Type="http://schemas.openxmlformats.org/officeDocument/2006/relationships/hyperlink" Target="http://images.yandex.ru/yandsearch?p=1&amp;text=%D0%B7%D0%BD%D0%B0%D0%BA%20%D0%BF%D0%BE%D0%BB%D0%B8%D1%86%D0%B8%D0%B8&amp;fp=1&amp;img_url=http://psp.ru/upload/iblock/8bc/7040c24b-4d4e-11e1-829f-001517d7b291_e13c2f45-4e54-11e2-99f2-001517d7b291.jpeg&amp;pos=48&amp;uinfo=ww-1903-wh-985-fw-1678-fh-598-pd-1&amp;rpt=simage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yandex.ru/yandsearch?source=wiz&amp;fp=1&amp;img_url=http://images.tiu.ru/5569213_w200_h200_kursibug2010.jpg&amp;uinfo=ww-1903-wh-985-fw-1678-fh-598-pd-1&amp;p=1&amp;text=%D0%BE%D0%B1%D1%80%D0%B0%D0%B7%D0%BE%D0%B2%D0%B0%D0%BD%D0%B8%D0%B5%20%D0%B2%20%D0%BA%D0%B0%D1%80%D1%82%D0%B8%D0%BD%D0%BA%D0%B0%D1%85&amp;noreask=1&amp;pos=42&amp;rpt=simage&amp;lr=1095" TargetMode="External"/><Relationship Id="rId11" Type="http://schemas.openxmlformats.org/officeDocument/2006/relationships/hyperlink" Target="http://images.yandex.ru/yandsearch?p=3&amp;text=%D0%9D%D0%90%D0%A6%D0%98%D0%9E%D0%9D%D0%90%D0%9B%D0%AC%D0%9D%D0%90%D0%AF%20%D0%AD%D0%9A%D0%9E%D0%9D%D0%9E%D0%9C%D0%98%D0%9A%D0%90%20%D0%92%20%D0%BA%D0%B0%D1%80%D1%82%D0%B8%D0%BD%D0%BA%D0%B0%D1%85&amp;fp=3&amp;img_url=http://www.fresher.ru/manager_content/images/11-novejshix-oblastej-nauki-o-kotoryx-vazhno-znat/10.jpg&amp;pos=105&amp;uinfo=ww-1903-wh-985-fw-1678-fh-598-pd-1&amp;rpt=simage" TargetMode="External"/><Relationship Id="rId24" Type="http://schemas.openxmlformats.org/officeDocument/2006/relationships/image" Target="../media/image14.jpeg"/><Relationship Id="rId5" Type="http://schemas.openxmlformats.org/officeDocument/2006/relationships/hyperlink" Target="http://images.yandex.ru/yandsearch?source=wiz&amp;fp=1&amp;img_url=http://cs302706.userapi.com/g37441838/a_82504f0d.jpg&amp;uinfo=ww-1903-wh-985-fw-1678-fh-598-pd-1&amp;p=1&amp;text=%D0%BA%D1%83%D0%BB%D1%8C%D1%82%D1%83%D1%80%D0%B0%20%D0%B2%20%D0%BA%D0%B0%D1%80%D1%82%D0%B8%D0%BD%D0%BA%D0%B0%D1%85&amp;noreask=1&amp;pos=38&amp;rpt=simage&amp;lr=1095" TargetMode="External"/><Relationship Id="rId15" Type="http://schemas.openxmlformats.org/officeDocument/2006/relationships/image" Target="../media/image9.jpeg"/><Relationship Id="rId23" Type="http://schemas.openxmlformats.org/officeDocument/2006/relationships/hyperlink" Target="http://images.yandex.ru/yandsearch?source=wiz&amp;fp=0&amp;img_url=http://izhevsk.ru/forums/icons/forum_pictures/004406/4406843.jpg&amp;uinfo=ww-1903-wh-985-fw-0-fh-598-pd-1&amp;text=%D0%9A%D0%90%D0%A0%D0%A2%D0%98%D0%9D%D0%9A%D0%90%20%D0%9F%D0%9E%D0%94%D0%90%D0%A0%D0%9E%D0%9A&amp;noreask=1&amp;pos=23&amp;lr=1095&amp;rpt=simage" TargetMode="External"/><Relationship Id="rId10" Type="http://schemas.openxmlformats.org/officeDocument/2006/relationships/hyperlink" Target="http://images.yandex.ru/yandsearch?source=wiz&amp;fp=0&amp;img_url=http://www.asfera.info/img/spaw/big/monit_big.jpg&amp;uinfo=ww-1903-wh-985-fw-0-fh-598-pd-1&amp;text=%D0%A1%D0%A0%D0%95%D0%94%D0%A1%D0%A2%D0%92%D0%90%20%D0%9C%D0%90%D0%A1%D0%A1%D0%9E%D0%92%D0%9E%D0%99%20%D0%98%D0%9D%D0%A4%D0%9E%D0%A0%D0%9C%D0%90%D0%A6%D0%98%D0%98%20%D0%B2%20%D0%BA%D0%B0%D1%80%D1%82%D0%B8%D0%BD%D0%BA%D0%B0%D1%85&amp;noreask=1&amp;pos=1&amp;lr=1095&amp;rpt=simage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://images.yandex.ru/yandsearch?source=wiz&amp;fp=0&amp;img_url=http://chel.mk.ru/upload/iblock_mk/475/44/20/54/DETAIL_PICTURE_516127.jpg&amp;uinfo=ww-1903-wh-985-fw-1678-fh-598-pd-1&amp;text=%D0%B6%D0%BA%D1%85%20%D0%B2%20%D0%BA%D0%B0%D1%80%D1%82%D0%B8%D0%BD%D0%BA%D0%B0%D1%85&amp;noreask=1&amp;pos=21&amp;rpt=simage&amp;lr=1095" TargetMode="External"/><Relationship Id="rId9" Type="http://schemas.openxmlformats.org/officeDocument/2006/relationships/image" Target="../media/image8.jpeg"/><Relationship Id="rId14" Type="http://schemas.openxmlformats.org/officeDocument/2006/relationships/hyperlink" Target="http://images.yandex.ru/yandsearch?source=wiz&amp;fp=3&amp;img_url=http://nstarikov.ru/new/wp-content/uploads/2011/07/turkey.jpg&amp;uinfo=ww-1903-wh-985-fw-1678-fh-598-pd-1&amp;p=3&amp;text=%D0%9A%D0%90%D0%A0%D0%A2%D0%90%20%D0%92%20%D0%9A%D0%90%D0%A0%D0%A2%D0%98%D0%9D%D0%9A%D0%90%D0%A5&amp;noreask=1&amp;pos=95&amp;rpt=simage&amp;lr=1095" TargetMode="External"/><Relationship Id="rId22" Type="http://schemas.openxmlformats.org/officeDocument/2006/relationships/image" Target="../media/image13.jpeg"/><Relationship Id="rId27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0675" y="2393950"/>
            <a:ext cx="8572500" cy="3016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676" y="2444924"/>
            <a:ext cx="8530516" cy="3046988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990000"/>
                </a:solidFill>
              </a:rPr>
              <a:t>БЮДЖЕТ 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990000"/>
                </a:solidFill>
              </a:rPr>
              <a:t>ДЛЯ ГРАЖДАН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990000"/>
                </a:solidFill>
              </a:rPr>
              <a:t>муниципального образования Калининский сельсовет Усть-Абаканского района Республики Хакасия на 2017 год и плановый период 2018 и 2019 годов</a:t>
            </a:r>
          </a:p>
        </p:txBody>
      </p:sp>
      <p:pic>
        <p:nvPicPr>
          <p:cNvPr id="3078" name="Рисунок 11" descr="http://tigp.tathost.ru/images/cms/data/grado/gen_plan/gen_plan14.jpg"/>
          <p:cNvPicPr>
            <a:picLocks noChangeAspect="1" noChangeArrowheads="1"/>
          </p:cNvPicPr>
          <p:nvPr/>
        </p:nvPicPr>
        <p:blipFill>
          <a:blip r:embed="rId3"/>
          <a:srcRect l="1924" t="10204" r="1390" b="4929"/>
          <a:stretch>
            <a:fillRect/>
          </a:stretch>
        </p:blipFill>
        <p:spPr bwMode="auto">
          <a:xfrm>
            <a:off x="1187450" y="44450"/>
            <a:ext cx="6985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Текст 5"/>
          <p:cNvSpPr>
            <a:spLocks noGrp="1"/>
          </p:cNvSpPr>
          <p:nvPr>
            <p:ph type="body" idx="1"/>
          </p:nvPr>
        </p:nvSpPr>
        <p:spPr>
          <a:xfrm>
            <a:off x="646113" y="5732463"/>
            <a:ext cx="8318500" cy="97155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  <a:cs typeface="Aharoni" pitchFamily="2" charset="-79"/>
              </a:rPr>
              <a:t>       </a:t>
            </a:r>
            <a:endParaRPr lang="ru-RU" sz="4000" b="1" dirty="0" smtClean="0">
              <a:solidFill>
                <a:srgbClr val="000099"/>
              </a:solidFill>
              <a:cs typeface="Aharoni" pitchFamily="2" charset="-79"/>
            </a:endParaRPr>
          </a:p>
          <a:p>
            <a:pPr algn="ctr" eaLnBrk="1" hangingPunct="1"/>
            <a:endParaRPr lang="ru-RU" sz="4000" b="1" dirty="0" smtClean="0">
              <a:solidFill>
                <a:srgbClr val="000099"/>
              </a:solidFill>
              <a:cs typeface="Aharoni" pitchFamily="2" charset="-79"/>
            </a:endParaRPr>
          </a:p>
          <a:p>
            <a:pPr algn="ctr" eaLnBrk="1" hangingPunct="1"/>
            <a:endParaRPr lang="ru-RU" sz="4000" b="1" dirty="0" smtClean="0">
              <a:solidFill>
                <a:srgbClr val="000099"/>
              </a:solidFill>
              <a:cs typeface="Aharoni" pitchFamily="2" charset="-79"/>
            </a:endParaRPr>
          </a:p>
          <a:p>
            <a:pPr algn="ctr" eaLnBrk="1" hangingPunct="1"/>
            <a:r>
              <a:rPr lang="ru-RU" sz="1600" b="1" dirty="0" smtClean="0">
                <a:solidFill>
                  <a:srgbClr val="000099"/>
                </a:solidFill>
                <a:cs typeface="Aharoni" pitchFamily="2" charset="-79"/>
              </a:rPr>
              <a:t>Ваши отзывы, вопросы, пожелания вы можете направить на электронную почту администрации Калининского сельсовета по адресу:</a:t>
            </a:r>
            <a:r>
              <a:rPr lang="en-US" sz="1600" b="1" dirty="0" smtClean="0">
                <a:solidFill>
                  <a:srgbClr val="000099"/>
                </a:solidFill>
                <a:cs typeface="Aharoni" pitchFamily="2" charset="-79"/>
              </a:rPr>
              <a:t>mo-kalinino@list.ru</a:t>
            </a:r>
          </a:p>
          <a:p>
            <a:pPr algn="ctr" eaLnBrk="1" hangingPunct="1"/>
            <a:r>
              <a:rPr lang="ru-RU" sz="1600" b="1" dirty="0" smtClean="0">
                <a:solidFill>
                  <a:srgbClr val="000099"/>
                </a:solidFill>
                <a:cs typeface="Aharoni" pitchFamily="2" charset="-79"/>
              </a:rPr>
              <a:t>телефон: 8 (390-32)2-75-94, 2-75-39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FA271-A0F4-4CDE-9585-2CEF7FFABA8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12291" name="Диаграмма 12"/>
          <p:cNvGraphicFramePr>
            <a:graphicFrameLocks/>
          </p:cNvGraphicFramePr>
          <p:nvPr/>
        </p:nvGraphicFramePr>
        <p:xfrm>
          <a:off x="827088" y="1052513"/>
          <a:ext cx="25209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5" imgW="2517866" imgH="1981372" progId="Excel.Chart.8">
                  <p:embed/>
                </p:oleObj>
              </mc:Choice>
              <mc:Fallback>
                <p:oleObj r:id="rId5" imgW="2517866" imgH="1981372" progId="Excel.Chart.8">
                  <p:embed/>
                  <p:pic>
                    <p:nvPicPr>
                      <p:cNvPr id="0" name="Диаграмма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52513"/>
                        <a:ext cx="252095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Диаграмма 13"/>
          <p:cNvGraphicFramePr>
            <a:graphicFrameLocks/>
          </p:cNvGraphicFramePr>
          <p:nvPr/>
        </p:nvGraphicFramePr>
        <p:xfrm>
          <a:off x="3455988" y="1103313"/>
          <a:ext cx="255587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r:id="rId8" imgW="2554445" imgH="2024047" progId="Excel.Chart.8">
                  <p:embed/>
                </p:oleObj>
              </mc:Choice>
              <mc:Fallback>
                <p:oleObj r:id="rId8" imgW="2554445" imgH="2024047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1103313"/>
                        <a:ext cx="2555875" cy="20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Диаграмма 14"/>
          <p:cNvGraphicFramePr>
            <a:graphicFrameLocks/>
          </p:cNvGraphicFramePr>
          <p:nvPr/>
        </p:nvGraphicFramePr>
        <p:xfrm>
          <a:off x="1547813" y="3240088"/>
          <a:ext cx="3011487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r:id="rId11" imgW="3011685" imgH="1841152" progId="Excel.Chart.8">
                  <p:embed/>
                </p:oleObj>
              </mc:Choice>
              <mc:Fallback>
                <p:oleObj r:id="rId11" imgW="3011685" imgH="1841152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240088"/>
                        <a:ext cx="3011487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6690396" y="4518597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661369" y="3033693"/>
            <a:ext cx="144016" cy="1440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690396" y="3645024"/>
            <a:ext cx="144016" cy="144016"/>
          </a:xfrm>
          <a:prstGeom prst="rect">
            <a:avLst/>
          </a:prstGeom>
          <a:solidFill>
            <a:srgbClr val="00B0F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51447" y="1772816"/>
            <a:ext cx="14401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6877050" y="1196975"/>
            <a:ext cx="20034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налог на доходы физических</a:t>
            </a:r>
          </a:p>
          <a:p>
            <a:pPr>
              <a:defRPr/>
            </a:pPr>
            <a:r>
              <a:rPr lang="ru-RU" sz="1050" dirty="0"/>
              <a:t>лиц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15163" y="4518025"/>
            <a:ext cx="1914525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безвозмездные поступления (дотация, межбюджетные трансферты, субвенция)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970713" y="2438400"/>
            <a:ext cx="194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налоги на совокупный доход</a:t>
            </a:r>
          </a:p>
        </p:txBody>
      </p:sp>
      <p:sp>
        <p:nvSpPr>
          <p:cNvPr id="39" name="TextBox 38"/>
          <p:cNvSpPr txBox="1"/>
          <p:nvPr/>
        </p:nvSpPr>
        <p:spPr>
          <a:xfrm flipH="1">
            <a:off x="7015163" y="2986088"/>
            <a:ext cx="1727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государственная пошлина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43725" y="3581400"/>
            <a:ext cx="158908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налоги на имущество (налог на имущество, земельный налог)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61188" y="1700213"/>
            <a:ext cx="17145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dirty="0"/>
              <a:t>налоги на товары, реализуемые</a:t>
            </a:r>
          </a:p>
          <a:p>
            <a:pPr>
              <a:defRPr/>
            </a:pPr>
            <a:r>
              <a:rPr lang="ru-RU" sz="1050" dirty="0"/>
              <a:t> на территории РФ (акцизы)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651447" y="1317757"/>
            <a:ext cx="144016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79512" y="5257260"/>
            <a:ext cx="8759285" cy="980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основу расчёта поступлений налоговых и неналоговых доходов сельсовета принят прогноз социально-экономического развития на среднесрочную перспективу, индексы роста цен, заработной платы, показатели собираемости налогов в динамике за предшествующие годы. Доходная база бюджета рассчитывалась исходя из норм действующего бюджетного и налогового законодательства с учётом соответствующих дополнений и изменений.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.ДОХОДЫ БЮДЖЕТА, ТЫС.РУБ.</a:t>
            </a:r>
          </a:p>
        </p:txBody>
      </p:sp>
      <p:pic>
        <p:nvPicPr>
          <p:cNvPr id="12319" name="Picture 3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74788" y="6453188"/>
            <a:ext cx="66246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6651447" y="2492896"/>
            <a:ext cx="134094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1E9C-A35D-4D73-AF9A-C67BD24F867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13315" name="Диаграмма 13"/>
          <p:cNvGraphicFramePr>
            <a:graphicFrameLocks/>
          </p:cNvGraphicFramePr>
          <p:nvPr/>
        </p:nvGraphicFramePr>
        <p:xfrm>
          <a:off x="179388" y="3789363"/>
          <a:ext cx="3168650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4" imgW="3170195" imgH="2517866" progId="Excel.Chart.8">
                  <p:embed/>
                </p:oleObj>
              </mc:Choice>
              <mc:Fallback>
                <p:oleObj r:id="rId4" imgW="3170195" imgH="2517866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89363"/>
                        <a:ext cx="3168650" cy="251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Диаграмма 14"/>
          <p:cNvGraphicFramePr>
            <a:graphicFrameLocks/>
          </p:cNvGraphicFramePr>
          <p:nvPr/>
        </p:nvGraphicFramePr>
        <p:xfrm>
          <a:off x="107950" y="922338"/>
          <a:ext cx="3362325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r:id="rId7" imgW="3359187" imgH="2389839" progId="Excel.Chart.8">
                  <p:embed/>
                </p:oleObj>
              </mc:Choice>
              <mc:Fallback>
                <p:oleObj r:id="rId7" imgW="3359187" imgH="2389839" progId="Excel.Chart.8">
                  <p:embed/>
                  <p:pic>
                    <p:nvPicPr>
                      <p:cNvPr id="0" name="Диаграмма 1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22338"/>
                        <a:ext cx="3362325" cy="2389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Диаграмма 15"/>
          <p:cNvGraphicFramePr>
            <a:graphicFrameLocks/>
          </p:cNvGraphicFramePr>
          <p:nvPr/>
        </p:nvGraphicFramePr>
        <p:xfrm>
          <a:off x="3152775" y="1766888"/>
          <a:ext cx="3198813" cy="249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r:id="rId10" imgW="3200677" imgH="2487384" progId="Excel.Chart.8">
                  <p:embed/>
                </p:oleObj>
              </mc:Choice>
              <mc:Fallback>
                <p:oleObj r:id="rId10" imgW="3200677" imgH="2487384" progId="Excel.Chart.8">
                  <p:embed/>
                  <p:pic>
                    <p:nvPicPr>
                      <p:cNvPr id="0" name="Диаграмма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1766888"/>
                        <a:ext cx="3198813" cy="249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372200" y="900507"/>
            <a:ext cx="144016" cy="144016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72200" y="1340768"/>
            <a:ext cx="144016" cy="144016"/>
          </a:xfrm>
          <a:prstGeom prst="rect">
            <a:avLst/>
          </a:prstGeom>
          <a:solidFill>
            <a:srgbClr val="990000"/>
          </a:solidFill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72200" y="1673572"/>
            <a:ext cx="144016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372200" y="2024845"/>
            <a:ext cx="144016" cy="1440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72200" y="2384885"/>
            <a:ext cx="144016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376640" y="2708921"/>
            <a:ext cx="144016" cy="144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417002" y="3645024"/>
            <a:ext cx="144016" cy="144016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84590" y="3176972"/>
            <a:ext cx="144016" cy="1440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42" name="TextBox 1"/>
          <p:cNvSpPr txBox="1">
            <a:spLocks noChangeArrowheads="1"/>
          </p:cNvSpPr>
          <p:nvPr/>
        </p:nvSpPr>
        <p:spPr bwMode="auto">
          <a:xfrm>
            <a:off x="6732588" y="8429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Общегосударственные вопросы</a:t>
            </a:r>
          </a:p>
        </p:txBody>
      </p:sp>
      <p:sp>
        <p:nvSpPr>
          <p:cNvPr id="13343" name="TextBox 1"/>
          <p:cNvSpPr txBox="1">
            <a:spLocks noChangeArrowheads="1"/>
          </p:cNvSpPr>
          <p:nvPr/>
        </p:nvSpPr>
        <p:spPr bwMode="auto">
          <a:xfrm>
            <a:off x="6659563" y="1257300"/>
            <a:ext cx="17938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Национальная оборона</a:t>
            </a:r>
          </a:p>
        </p:txBody>
      </p:sp>
      <p:sp>
        <p:nvSpPr>
          <p:cNvPr id="13344" name="TextBox 1"/>
          <p:cNvSpPr txBox="1">
            <a:spLocks noChangeArrowheads="1"/>
          </p:cNvSpPr>
          <p:nvPr/>
        </p:nvSpPr>
        <p:spPr bwMode="auto">
          <a:xfrm>
            <a:off x="6659563" y="1601788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Национальная экономика</a:t>
            </a:r>
          </a:p>
        </p:txBody>
      </p:sp>
      <p:sp>
        <p:nvSpPr>
          <p:cNvPr id="13345" name="TextBox 1"/>
          <p:cNvSpPr txBox="1">
            <a:spLocks noChangeArrowheads="1"/>
          </p:cNvSpPr>
          <p:nvPr/>
        </p:nvSpPr>
        <p:spPr bwMode="auto">
          <a:xfrm>
            <a:off x="6669088" y="1893888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Жилищно-коммунальное хозяйство</a:t>
            </a:r>
          </a:p>
        </p:txBody>
      </p:sp>
      <p:sp>
        <p:nvSpPr>
          <p:cNvPr id="13346" name="TextBox 1"/>
          <p:cNvSpPr txBox="1">
            <a:spLocks noChangeArrowheads="1"/>
          </p:cNvSpPr>
          <p:nvPr/>
        </p:nvSpPr>
        <p:spPr bwMode="auto">
          <a:xfrm>
            <a:off x="6673850" y="2312988"/>
            <a:ext cx="180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Образование</a:t>
            </a:r>
          </a:p>
        </p:txBody>
      </p:sp>
      <p:sp>
        <p:nvSpPr>
          <p:cNvPr id="13347" name="TextBox 1"/>
          <p:cNvSpPr txBox="1">
            <a:spLocks noChangeArrowheads="1"/>
          </p:cNvSpPr>
          <p:nvPr/>
        </p:nvSpPr>
        <p:spPr bwMode="auto">
          <a:xfrm>
            <a:off x="6654800" y="2636838"/>
            <a:ext cx="18002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Национальная безопасность</a:t>
            </a:r>
          </a:p>
        </p:txBody>
      </p:sp>
      <p:sp>
        <p:nvSpPr>
          <p:cNvPr id="13348" name="TextBox 1"/>
          <p:cNvSpPr txBox="1">
            <a:spLocks noChangeArrowheads="1"/>
          </p:cNvSpPr>
          <p:nvPr/>
        </p:nvSpPr>
        <p:spPr bwMode="auto">
          <a:xfrm>
            <a:off x="6659563" y="3068638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Культура и кинематография</a:t>
            </a:r>
          </a:p>
        </p:txBody>
      </p:sp>
      <p:sp>
        <p:nvSpPr>
          <p:cNvPr id="13349" name="TextBox 1"/>
          <p:cNvSpPr txBox="1">
            <a:spLocks noChangeArrowheads="1"/>
          </p:cNvSpPr>
          <p:nvPr/>
        </p:nvSpPr>
        <p:spPr bwMode="auto">
          <a:xfrm>
            <a:off x="6661150" y="3557588"/>
            <a:ext cx="1800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Социальная политика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00376" y="4725144"/>
            <a:ext cx="5040560" cy="1584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составе расходов бюджета муниципального образования предусмотрены условно утверждаемые расходы: 373,2  тыс.руб. в 2018 г. и 755,0 </a:t>
            </a:r>
            <a:r>
              <a:rPr lang="ru-RU" sz="1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2019 г.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условно утверждаемые расходы?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Это средства, которые предусмотрены в расходной части бюджета, но не распределены в плановом периоде по разделам, подразделам, целевым статьям и видам расходов в ведомственной структуре расходов бюджета. </a:t>
            </a: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Каковы предельные объёмы условно утверждаемых расходов?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Федерации(ст.184.1) предусматривается: на первый год планового периода- не менее 2,5% от общего объёма расходов бюджета(без учёта расходов за счёт межбюджетных трансфертов из вышестоящих уровней бюджета, имеющих целевое назначение),  на второй год планового периода- не менее 5% 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РАСХОДЫ БЮДЖЕТА, 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417002" y="4005064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3357" name="TextBox 1"/>
          <p:cNvSpPr txBox="1">
            <a:spLocks noChangeArrowheads="1"/>
          </p:cNvSpPr>
          <p:nvPr/>
        </p:nvSpPr>
        <p:spPr bwMode="auto">
          <a:xfrm>
            <a:off x="6684963" y="3917950"/>
            <a:ext cx="18938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</a:rPr>
              <a:t>Физическая культура и спорт</a:t>
            </a:r>
          </a:p>
        </p:txBody>
      </p:sp>
      <p:pic>
        <p:nvPicPr>
          <p:cNvPr id="13358" name="Picture 3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74788" y="6524625"/>
            <a:ext cx="66246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59" name="Picture 5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02388" y="4424363"/>
            <a:ext cx="173037" cy="1651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</p:pic>
      <p:sp>
        <p:nvSpPr>
          <p:cNvPr id="13360" name="TextBox 1"/>
          <p:cNvSpPr txBox="1">
            <a:spLocks noChangeArrowheads="1"/>
          </p:cNvSpPr>
          <p:nvPr/>
        </p:nvSpPr>
        <p:spPr bwMode="auto">
          <a:xfrm>
            <a:off x="6750050" y="4362450"/>
            <a:ext cx="1800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cs typeface="Times New Roman" pitchFamily="18" charset="0"/>
              </a:rPr>
              <a:t>Условно утверждаемая сумма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03350" y="6356350"/>
            <a:ext cx="602932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Администрация Калининского сельсовета Усть-Абаканского района Республики Хакасия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2938C-813E-41FF-907D-6CA6BB1DCB57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306" y="1440699"/>
            <a:ext cx="8784976" cy="26502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Расходы: 2017 год -  2880,6 тыс.руб., 2018 год- 2880,6 тыс.руб., 2019 год –2880,6 тыс.руб. </a:t>
            </a:r>
          </a:p>
        </p:txBody>
      </p:sp>
      <p:graphicFrame>
        <p:nvGraphicFramePr>
          <p:cNvPr id="14343" name="Диаграмма 9"/>
          <p:cNvGraphicFramePr>
            <a:graphicFrameLocks/>
          </p:cNvGraphicFramePr>
          <p:nvPr/>
        </p:nvGraphicFramePr>
        <p:xfrm>
          <a:off x="179388" y="1722438"/>
          <a:ext cx="4668837" cy="422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r:id="rId4" imgW="4669941" imgH="4224894" progId="Excel.Chart.8">
                  <p:embed/>
                </p:oleObj>
              </mc:Choice>
              <mc:Fallback>
                <p:oleObj r:id="rId4" imgW="4669941" imgH="4224894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22438"/>
                        <a:ext cx="4668837" cy="422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2916238" y="4805363"/>
            <a:ext cx="1881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Расходы на культуру (МКУК «КДЦ «Центр»)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4872471"/>
            <a:ext cx="180020" cy="144015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98525" y="2466975"/>
            <a:ext cx="0" cy="28733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00113" y="3211513"/>
            <a:ext cx="0" cy="28892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00113" y="3962400"/>
            <a:ext cx="0" cy="28733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1" name="TextBox 24"/>
          <p:cNvSpPr txBox="1">
            <a:spLocks noChangeArrowheads="1"/>
          </p:cNvSpPr>
          <p:nvPr/>
        </p:nvSpPr>
        <p:spPr bwMode="auto">
          <a:xfrm>
            <a:off x="1384300" y="2754313"/>
            <a:ext cx="625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19,1</a:t>
            </a:r>
            <a:r>
              <a:rPr lang="ru-RU"/>
              <a:t>%</a:t>
            </a:r>
          </a:p>
        </p:txBody>
      </p:sp>
      <p:sp>
        <p:nvSpPr>
          <p:cNvPr id="14352" name="TextBox 2"/>
          <p:cNvSpPr txBox="1">
            <a:spLocks noChangeArrowheads="1"/>
          </p:cNvSpPr>
          <p:nvPr/>
        </p:nvSpPr>
        <p:spPr bwMode="auto">
          <a:xfrm>
            <a:off x="1384300" y="4313238"/>
            <a:ext cx="582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19,2%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445224"/>
            <a:ext cx="5256584" cy="820462"/>
          </a:xfrm>
          <a:prstGeom prst="rect">
            <a:avLst/>
          </a:prstGeom>
          <a:solidFill>
            <a:srgbClr val="FFFFCC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сфере культуры бюджетные приоритеты будут направлены на расширение доступа к культурным ценностям, поддержку творческой деятельности, традиционной народной культуры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88" y="0"/>
            <a:ext cx="9142412" cy="809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РАСХОДЫ БЮДЖЕТА, ТЫС.РУБ.</a:t>
            </a:r>
          </a:p>
        </p:txBody>
      </p:sp>
      <p:sp>
        <p:nvSpPr>
          <p:cNvPr id="14357" name="TextBox 13"/>
          <p:cNvSpPr txBox="1">
            <a:spLocks noChangeArrowheads="1"/>
          </p:cNvSpPr>
          <p:nvPr/>
        </p:nvSpPr>
        <p:spPr bwMode="auto">
          <a:xfrm>
            <a:off x="455613" y="981075"/>
            <a:ext cx="84312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ОБЪЕМ И СТРУКТУРА РАСХОДОВ БЮДЖЕТА НА КУЛЬТУРУ, ТЫС.РУБ.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779838" y="1844675"/>
          <a:ext cx="4940300" cy="1973263"/>
        </p:xfrm>
        <a:graphic>
          <a:graphicData uri="http://schemas.openxmlformats.org/drawingml/2006/table">
            <a:tbl>
              <a:tblPr/>
              <a:tblGrid>
                <a:gridCol w="3115956"/>
                <a:gridCol w="608115"/>
                <a:gridCol w="608114"/>
                <a:gridCol w="608115"/>
              </a:tblGrid>
              <a:tr h="3927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муниципальной программы «Культура Калининского сельсовета (2016-2020 годы»)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9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обслуживаемых посетителей досуговых мероприятий, чел.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25360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25370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25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мероприятий, ед.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315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клубных формирований, ед.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F6D8"/>
                    </a:solidFill>
                  </a:tcPr>
                </a:tc>
              </a:tr>
              <a:tr h="360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посетителей, посетивших музеи , тыс.чел.</a:t>
                      </a:r>
                    </a:p>
                  </a:txBody>
                  <a:tcPr marL="91481" marR="91481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19100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19500</a:t>
                      </a:r>
                    </a:p>
                  </a:txBody>
                  <a:tcPr marL="68611" marR="6861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0914" y="5657123"/>
            <a:ext cx="857256" cy="1217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91" name="Picture 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88" y="-3175"/>
            <a:ext cx="858837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C:\Documents and Settings\Светлана Михайловна\Рабочий стол\фото\Новая папка (3)\IMAG0230.jpg"/>
          <p:cNvPicPr/>
          <p:nvPr/>
        </p:nvPicPr>
        <p:blipFill>
          <a:blip r:embed="rId8" cstate="print"/>
          <a:srcRect l="16309" t="6612" r="10193"/>
          <a:stretch>
            <a:fillRect/>
          </a:stretch>
        </p:blipFill>
        <p:spPr bwMode="auto">
          <a:xfrm>
            <a:off x="5580112" y="3962400"/>
            <a:ext cx="2880320" cy="230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476375" y="6356350"/>
            <a:ext cx="6767513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Администрация Калининского сельсовета Усть-Абаканского района Республики Хакасия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6CAB7-C5EA-4C5B-A25E-3A420F829E5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395537" y="1196752"/>
            <a:ext cx="4104456" cy="1155882"/>
          </a:xfrm>
          <a:prstGeom prst="roundRect">
            <a:avLst/>
          </a:prstGeom>
          <a:solidFill>
            <a:srgbClr val="FFFF0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– 3 482,7 тыс.руб.;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год- 3 554,6 тыс.руб.;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год- 3 614,8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 bwMode="auto">
          <a:xfrm>
            <a:off x="4678436" y="1196753"/>
            <a:ext cx="4176464" cy="1155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6"/>
          <p:cNvSpPr txBox="1">
            <a:spLocks/>
          </p:cNvSpPr>
          <p:nvPr/>
        </p:nvSpPr>
        <p:spPr bwMode="auto">
          <a:xfrm>
            <a:off x="4697933" y="2400325"/>
            <a:ext cx="4176464" cy="8126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дорожной деятельности в отношении</a:t>
            </a:r>
          </a:p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автомобильных дорог общего пользования местного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значения</a:t>
            </a: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Заголовок 6"/>
          <p:cNvSpPr txBox="1">
            <a:spLocks/>
          </p:cNvSpPr>
          <p:nvPr/>
        </p:nvSpPr>
        <p:spPr bwMode="auto">
          <a:xfrm>
            <a:off x="251520" y="2400325"/>
            <a:ext cx="4176464" cy="324036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Источники формирования доходов  дорожного фонда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на дизельное топливо ,подлежащие распределению между бюджетами  субъектов РФ и местными бюджетами с учётом установленных дифференцированных нормативов отчислений в местные бюджеты;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кцизы на моторные масла для дизельных и (или)карбюраторных (инжекторных) двигателей, подлежащие распределению между бюджетами  субъектов РФ и местными бюджетами с учётом установленных дифференцированных нормативов отчислений в  местные бюджеты;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Акцизы на автомобильный бензин подлежащие распределению между бюджетами  субъектов РФ и местными бюджетами с учётом установленных дифференцированных нормативов отчислений в местные бюджеты;</a:t>
            </a:r>
          </a:p>
          <a:p>
            <a:pPr marL="171450" indent="-171450" algn="l">
              <a:buFont typeface="Arial" pitchFamily="34" charset="0"/>
              <a:buChar char="•"/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кцизы на прямогонный бензин ,подлежащие распределению между бюджетами  субъектов РФ и местными бюджетами с учётом установленных дифференцированных нормативов отчислений в местные бюджеты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7" y="5733257"/>
            <a:ext cx="8478860" cy="576064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Начиная с 2014 года, финансовое обеспечение дорожного хозяйства поселений  осуществляется в рамках дорожного фонда Усть-Абаканского района. Начиная с 2016 года акцизы на дизельное топливо, моторные масла для дизельных и карбюраторных двигателей, на автомобильный и прямогонный бензин поступают напрямую в бюджет поселений, образуя дорожные фонды поселений.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925" y="46038"/>
            <a:ext cx="9109075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РАСХОДЫ БЮДЖЕТА, ТЫС.РУБ.</a:t>
            </a:r>
          </a:p>
        </p:txBody>
      </p:sp>
      <p:sp>
        <p:nvSpPr>
          <p:cNvPr id="15380" name="TextBox 2"/>
          <p:cNvSpPr txBox="1">
            <a:spLocks noChangeArrowheads="1"/>
          </p:cNvSpPr>
          <p:nvPr/>
        </p:nvSpPr>
        <p:spPr bwMode="auto">
          <a:xfrm>
            <a:off x="2987675" y="811213"/>
            <a:ext cx="27638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ДОРОЖНОЕ ХОЗЯЙСТВО</a:t>
            </a:r>
          </a:p>
        </p:txBody>
      </p:sp>
      <p:pic>
        <p:nvPicPr>
          <p:cNvPr id="15381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3263900"/>
            <a:ext cx="1889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82" name="Picture 22" descr="C:\Users\007\Desktop\_Калинино-Чапа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38" y="3970338"/>
            <a:ext cx="2420937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2013" y="6356350"/>
            <a:ext cx="6950075" cy="365125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Администрация Калининского сельсовета Усть-Абаканского района Республики Хакасия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4ABA7-6727-4361-8EB9-561FB87E24F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5" y="26988"/>
            <a:ext cx="9115425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. ДОПОЛНИТЕЛЬНАЯ ИНФОРМАЦИЯ</a:t>
            </a:r>
          </a:p>
        </p:txBody>
      </p:sp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862013" y="784225"/>
            <a:ext cx="7813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ФИНАНСОВАЯ ПОМОЩЬ, ПЛАНИРУЕМАЯ К ПОЛУЧЕНИЮ ИЗ РАЙОННОГО БЮДЖЕТА, ТЫС.РУБ.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4850" y="1196752"/>
            <a:ext cx="1489340" cy="1008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бюджет (дотация на выравнивание бюджетной обеспеченности)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036638" y="2228850"/>
            <a:ext cx="544512" cy="4540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1780332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5368,0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6598" y="2451594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5123,8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101850"/>
            <a:ext cx="1224136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5147,9</a:t>
            </a:r>
          </a:p>
        </p:txBody>
      </p:sp>
      <p:sp>
        <p:nvSpPr>
          <p:cNvPr id="16403" name="TextBox 9"/>
          <p:cNvSpPr txBox="1">
            <a:spLocks noChangeArrowheads="1"/>
          </p:cNvSpPr>
          <p:nvPr/>
        </p:nvSpPr>
        <p:spPr bwMode="auto">
          <a:xfrm>
            <a:off x="2339975" y="1743075"/>
            <a:ext cx="576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2017г.</a:t>
            </a:r>
          </a:p>
        </p:txBody>
      </p:sp>
      <p:sp>
        <p:nvSpPr>
          <p:cNvPr id="16404" name="TextBox 9"/>
          <p:cNvSpPr txBox="1">
            <a:spLocks noChangeArrowheads="1"/>
          </p:cNvSpPr>
          <p:nvPr/>
        </p:nvSpPr>
        <p:spPr bwMode="auto">
          <a:xfrm>
            <a:off x="2339975" y="2101850"/>
            <a:ext cx="57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2018г. </a:t>
            </a:r>
          </a:p>
        </p:txBody>
      </p:sp>
      <p:sp>
        <p:nvSpPr>
          <p:cNvPr id="16405" name="TextBox 9"/>
          <p:cNvSpPr txBox="1">
            <a:spLocks noChangeArrowheads="1"/>
          </p:cNvSpPr>
          <p:nvPr/>
        </p:nvSpPr>
        <p:spPr bwMode="auto">
          <a:xfrm>
            <a:off x="2339975" y="2384425"/>
            <a:ext cx="576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2019г.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4850" y="2814129"/>
            <a:ext cx="3024336" cy="3268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поселения</a:t>
            </a:r>
          </a:p>
          <a:p>
            <a:pPr algn="ctr">
              <a:defRPr/>
            </a:pP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85800" y="3357563"/>
          <a:ext cx="4132263" cy="209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898"/>
                <a:gridCol w="3042365"/>
              </a:tblGrid>
              <a:tr h="57611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финансовой помощи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699" marB="4569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Целевое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назначение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marL="91453" marR="91453" marT="45699" marB="45699"/>
                </a:tc>
              </a:tr>
              <a:tr h="54863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699" marB="45699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Сокращение различия в бюджетной обеспеченности и обеспечение их сбалансированности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699" marB="45699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699" marB="45699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Финансирование на долевой основе приоритетных социально-значимых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местных бюджетов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699" marB="45699"/>
                </a:tc>
              </a:tr>
              <a:tr h="57611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699" marB="45699"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Выполнение полномочий   Российской Федерации, Республики Хакасия , переданных для исполнения в местные бюджеты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3" marR="91453" marT="45699" marB="45699"/>
                </a:tc>
              </a:tr>
            </a:tbl>
          </a:graphicData>
        </a:graphic>
      </p:graphicFrame>
      <p:graphicFrame>
        <p:nvGraphicFramePr>
          <p:cNvPr id="16426" name="Диаграмма 1"/>
          <p:cNvGraphicFramePr>
            <a:graphicFrameLocks/>
          </p:cNvGraphicFramePr>
          <p:nvPr/>
        </p:nvGraphicFramePr>
        <p:xfrm>
          <a:off x="4803775" y="1068388"/>
          <a:ext cx="4281488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r:id="rId4" imgW="4279763" imgH="4377307" progId="Excel.Chart.8">
                  <p:embed/>
                </p:oleObj>
              </mc:Choice>
              <mc:Fallback>
                <p:oleObj r:id="rId4" imgW="4279763" imgH="4377307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1068388"/>
                        <a:ext cx="4281488" cy="437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ая выноска 2"/>
          <p:cNvSpPr/>
          <p:nvPr/>
        </p:nvSpPr>
        <p:spPr>
          <a:xfrm>
            <a:off x="5113338" y="3811588"/>
            <a:ext cx="696912" cy="288925"/>
          </a:xfrm>
          <a:prstGeom prst="wedgeRectCallout">
            <a:avLst>
              <a:gd name="adj1" fmla="val 49112"/>
              <a:gd name="adj2" fmla="val 10540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9976,5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5810250" y="1484313"/>
            <a:ext cx="538163" cy="163512"/>
          </a:xfrm>
          <a:prstGeom prst="wedgeRectCallout">
            <a:avLst>
              <a:gd name="adj1" fmla="val 49112"/>
              <a:gd name="adj2" fmla="val 10540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3614,8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A848C-F3B0-45AD-BEE2-18098A341EAE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099" name="Прямоугольник 21"/>
          <p:cNvSpPr>
            <a:spLocks noChangeArrowheads="1"/>
          </p:cNvSpPr>
          <p:nvPr/>
        </p:nvSpPr>
        <p:spPr bwMode="auto">
          <a:xfrm>
            <a:off x="2925763" y="5902325"/>
            <a:ext cx="5761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</a:t>
            </a:r>
            <a:endParaRPr lang="ru-RU" b="1"/>
          </a:p>
        </p:txBody>
      </p:sp>
      <p:sp>
        <p:nvSpPr>
          <p:cNvPr id="4100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755650" y="6381750"/>
            <a:ext cx="7488238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</a:rPr>
              <a:t>Администрация Калининского сельсовета Усть-Абаканского района Республики Хакасия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115888"/>
            <a:ext cx="8496300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ОБРАЩЕНИЕ К ГРАЖДАНАМ, ГЛАВЫ КАЛИНИНСКОГО СЕЛЬСОВЕТА</a:t>
            </a:r>
          </a:p>
        </p:txBody>
      </p:sp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2087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3" name="Прямоугольник 1"/>
          <p:cNvSpPr>
            <a:spLocks noChangeArrowheads="1"/>
          </p:cNvSpPr>
          <p:nvPr/>
        </p:nvSpPr>
        <p:spPr bwMode="auto">
          <a:xfrm>
            <a:off x="468313" y="4868863"/>
            <a:ext cx="84963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i="1"/>
              <a:t>Граждане</a:t>
            </a:r>
            <a:r>
              <a:rPr lang="ru-RU" b="1" i="1"/>
              <a:t> – и как налогоплательщики, и как потребители общественных благ – должны быть уверены в том, что передаваемые ими в распоряжение поседения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3276600" y="981075"/>
            <a:ext cx="56165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i="1"/>
              <a:t>Уважаемые жители, муниципального образования </a:t>
            </a:r>
            <a:endParaRPr lang="ru-RU" sz="1300"/>
          </a:p>
          <a:p>
            <a:pPr algn="ctr"/>
            <a:r>
              <a:rPr lang="ru-RU" sz="1300" b="1" i="1"/>
              <a:t>Калининский сельсовет!</a:t>
            </a:r>
            <a:endParaRPr lang="ru-RU" sz="1300"/>
          </a:p>
          <a:p>
            <a:r>
              <a:rPr lang="ru-RU" sz="1300" b="1" i="1"/>
              <a:t> </a:t>
            </a:r>
          </a:p>
          <a:p>
            <a:pPr algn="ctr"/>
            <a:r>
              <a:rPr lang="ru-RU" sz="1300"/>
              <a:t>           Для привлечения большого количества граждан к участию в обсуждении вопросов формирования проекта бюджета и его исполнения разработан  </a:t>
            </a:r>
            <a:r>
              <a:rPr lang="ru-RU" sz="1300" b="1" i="1"/>
              <a:t>«Бюджет для граждан»</a:t>
            </a:r>
            <a:r>
              <a:rPr lang="ru-RU" sz="1300"/>
              <a:t>.</a:t>
            </a:r>
          </a:p>
          <a:p>
            <a:pPr algn="just"/>
            <a:r>
              <a:rPr lang="ru-RU" sz="1300" b="1" i="1"/>
              <a:t>         «Бюджет для граждан» </a:t>
            </a:r>
            <a:r>
              <a:rPr lang="ru-RU" sz="1300"/>
              <a:t>предназначен, прежде всего, для жителей муниципального образования Калининский сельсовет,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задачами, муниципальными программами, предусмотренными в проекте бюджета и приоритетными направлениями бюджетной политики. </a:t>
            </a:r>
          </a:p>
          <a:p>
            <a:pPr algn="just"/>
            <a:r>
              <a:rPr lang="ru-RU" sz="1300"/>
              <a:t>В этой брошюре перед вами аналитический материал, в котором в краткой и доступной форме отражены основные параметры муниципального бюджета на 2017 год и плановый период 2018 и 2019 годов.</a:t>
            </a:r>
          </a:p>
          <a:p>
            <a:pPr algn="just"/>
            <a:endParaRPr lang="ru-RU" sz="1300"/>
          </a:p>
          <a:p>
            <a:pPr algn="just"/>
            <a:endParaRPr lang="ru-RU" sz="1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63538" y="1125538"/>
            <a:ext cx="3632200" cy="5256212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AutoNum type="romanUcPeriod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AutoNum type="romanUcPeriod" startAt="2"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AutoNum type="romanUcPeriod" startAt="2"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    Доходы бюджета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 бюджета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Дополнительная информация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  <p:sp>
        <p:nvSpPr>
          <p:cNvPr id="5123" name="Объект 6"/>
          <p:cNvSpPr>
            <a:spLocks noGrp="1"/>
          </p:cNvSpPr>
          <p:nvPr>
            <p:ph sz="half" idx="2"/>
          </p:nvPr>
        </p:nvSpPr>
        <p:spPr>
          <a:xfrm>
            <a:off x="3944938" y="1125538"/>
            <a:ext cx="4824412" cy="50403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краткие разъяснения основных терминов, основные показатели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общие сведения о доходах и расходах  бюджета, основные приоритеты бюджетной политики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планируемые поступления в бюджет муниципального образования на 2017 год и плановый период 2018 и 2019 годов, объём и структура налоговых и неналоговых доходов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18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 приоритеты и особенности формирования расходов бюджета муниципального образования на  2017 год и плановый период 2018 и 2019</a:t>
            </a: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smtClean="0"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CB99C-BDC4-42CA-98BE-0B7EF227E04E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8172450" y="1125538"/>
            <a:ext cx="523875" cy="49688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fontAlgn="auto">
              <a:spcAft>
                <a:spcPts val="0"/>
              </a:spcAft>
              <a:buFont typeface="Arial" pitchFamily="34" charset="0"/>
              <a:buAutoNum type="romanUcPeriod" startAt="2"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800" dirty="0" smtClean="0"/>
          </a:p>
        </p:txBody>
      </p:sp>
      <p:sp>
        <p:nvSpPr>
          <p:cNvPr id="5126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xfrm>
            <a:off x="900113" y="6356350"/>
            <a:ext cx="74168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</a:rPr>
              <a:t>Администрация Калининского сельсовета Усть-Абаканского района Республики Хакасия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0"/>
            <a:ext cx="843915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513" y="188913"/>
            <a:ext cx="843915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82F0A-B24E-45B6-888E-B7A69C5DB507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148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" name="Picture 5" descr="C:\Users\Потылицына НА\Desktop\18_bjadget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705396" y="1777392"/>
            <a:ext cx="2687067" cy="1491645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1" name="Скругленный прямоугольник 10"/>
          <p:cNvSpPr/>
          <p:nvPr/>
        </p:nvSpPr>
        <p:spPr>
          <a:xfrm>
            <a:off x="4283075" y="1790700"/>
            <a:ext cx="4537075" cy="1422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(от старонормандского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bougette-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кошель, сумка, кожаный мешок)-план доходов и расходов на определённый период.</a:t>
            </a: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563887" y="2181633"/>
            <a:ext cx="504056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6444208" y="3392438"/>
            <a:ext cx="484632" cy="433821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1927546" y="3392437"/>
            <a:ext cx="484632" cy="433821"/>
          </a:xfrm>
          <a:prstGeom prst="downArrow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614488" y="5300663"/>
            <a:ext cx="5694362" cy="93662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ДОХОДОВ ИМЕЕМ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ДОХОДОВ ИМЕЕМ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БЮДЖЕТА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088" y="3933825"/>
            <a:ext cx="2820987" cy="11461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363" y="3933825"/>
            <a:ext cx="3455987" cy="114617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или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6165" name="Нижний колонтитул 21"/>
          <p:cNvSpPr>
            <a:spLocks noGrp="1"/>
          </p:cNvSpPr>
          <p:nvPr>
            <p:ph type="ftr" sz="quarter" idx="11"/>
          </p:nvPr>
        </p:nvSpPr>
        <p:spPr bwMode="auto">
          <a:xfrm>
            <a:off x="1258888" y="6356350"/>
            <a:ext cx="6985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</a:rPr>
              <a:t>Администрация Калининского сельсовета Усть-Абаканского района Республики Хакасия</a:t>
            </a:r>
          </a:p>
        </p:txBody>
      </p:sp>
      <p:sp>
        <p:nvSpPr>
          <p:cNvPr id="7188" name="Текст 2"/>
          <p:cNvSpPr txBox="1">
            <a:spLocks/>
          </p:cNvSpPr>
          <p:nvPr/>
        </p:nvSpPr>
        <p:spPr bwMode="auto">
          <a:xfrm>
            <a:off x="260350" y="431800"/>
            <a:ext cx="862330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.ВВОДНАЯ ЧАСТЬ</a:t>
            </a:r>
          </a:p>
        </p:txBody>
      </p:sp>
      <p:sp>
        <p:nvSpPr>
          <p:cNvPr id="7190" name="Прямоугольник 5"/>
          <p:cNvSpPr>
            <a:spLocks noChangeArrowheads="1"/>
          </p:cNvSpPr>
          <p:nvPr/>
        </p:nvSpPr>
        <p:spPr bwMode="auto">
          <a:xfrm>
            <a:off x="704850" y="1052513"/>
            <a:ext cx="8115300" cy="3381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ОСНОВНЫЕ ПОНЯТИЯ И ТЕРМИНЫ, используемые в бюджетном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A5D8D-46D8-4ECB-9855-DF1D4845EC14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750" y="771525"/>
            <a:ext cx="8675688" cy="55387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195513" y="798513"/>
            <a:ext cx="4681537" cy="542925"/>
          </a:xfrm>
          <a:prstGeom prst="flowChart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бывают бюджеты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6291898">
            <a:off x="2417763" y="1277938"/>
            <a:ext cx="314325" cy="504825"/>
          </a:xfrm>
          <a:prstGeom prst="rightArrow">
            <a:avLst>
              <a:gd name="adj1" fmla="val 54841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253707" y="1242219"/>
            <a:ext cx="303212" cy="50165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4050334">
            <a:off x="6265069" y="1278731"/>
            <a:ext cx="323850" cy="50323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1747197"/>
            <a:ext cx="1987550" cy="96172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семей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2138" y="1747838"/>
            <a:ext cx="2592387" cy="96043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публично-правовых образований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325" y="1747838"/>
            <a:ext cx="2160588" cy="889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организаций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1825" y="3252788"/>
            <a:ext cx="2420938" cy="15446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 (федеральный бюджет, бюджеты государственных внебюджетных фондов Российской Федерации)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89288" y="3252788"/>
            <a:ext cx="2693987" cy="15446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Российской Федерации (региональные бюджеты, бюджеты территориальных фондов обязательного медицинского страхования)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32500" y="3255963"/>
            <a:ext cx="2227263" cy="15414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(местные бюджеты)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7450944">
            <a:off x="2982119" y="2705894"/>
            <a:ext cx="414337" cy="48577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4250532" y="2634456"/>
            <a:ext cx="355600" cy="50323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 rot="2479006">
            <a:off x="5534025" y="2690813"/>
            <a:ext cx="379413" cy="50323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7187" name="Нижний колонтитул 1"/>
          <p:cNvSpPr>
            <a:spLocks noGrp="1"/>
          </p:cNvSpPr>
          <p:nvPr>
            <p:ph type="ftr" sz="quarter" idx="11"/>
          </p:nvPr>
        </p:nvSpPr>
        <p:spPr bwMode="auto">
          <a:xfrm>
            <a:off x="1258888" y="6356350"/>
            <a:ext cx="67691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solidFill>
                  <a:schemeClr val="tx1"/>
                </a:solidFill>
              </a:rPr>
              <a:t>Администрация Калининского сельсовета Усть-Абаканского района Республики Хакасия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4850" y="0"/>
            <a:ext cx="843915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238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.ВВОДНАЯ ЧАСТЬ</a:t>
            </a:r>
          </a:p>
        </p:txBody>
      </p:sp>
      <p:sp>
        <p:nvSpPr>
          <p:cNvPr id="20" name="Текст 15"/>
          <p:cNvSpPr txBox="1">
            <a:spLocks/>
          </p:cNvSpPr>
          <p:nvPr/>
        </p:nvSpPr>
        <p:spPr bwMode="auto">
          <a:xfrm rot="10800000" flipV="1">
            <a:off x="827088" y="5229225"/>
            <a:ext cx="7872412" cy="792163"/>
          </a:xfrm>
          <a:prstGeom prst="round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выполнения своих задач муниципальному образованию необходим бюджет, который формируется за счет сбора налогов и других платежей, направляемых на финансирование бюджетных расходов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91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4225" y="4868863"/>
            <a:ext cx="50355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95288" y="76200"/>
            <a:ext cx="8380412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195513" y="6356350"/>
            <a:ext cx="5545137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CA168-C16D-42D4-A115-8F99640E369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700808"/>
            <a:ext cx="2641848" cy="64172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75484" y="1700807"/>
            <a:ext cx="2608684" cy="682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713201"/>
            <a:ext cx="2520280" cy="670356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383557"/>
            <a:ext cx="2641848" cy="382173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75484" y="2412901"/>
            <a:ext cx="2608684" cy="38217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92180" y="2412902"/>
            <a:ext cx="2520280" cy="3821731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524125"/>
            <a:ext cx="24384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Поступления от уплаты налогов, установленных Налоговым кодексом Российской Федерации: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налог на доходы физических лиц;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налог на имущество;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единый сельскохозяйственный налог;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доходы от уплаты акцизов.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92500" y="2413000"/>
            <a:ext cx="259238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/>
              <a:t>Поступления от уплаты др. пошлин и сборов, установленных Законодательством РФ и штрафов за нарушение Законодательства: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доходы от использования муниципального имущества;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государственная пошлина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доходы от продажи имущества;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1400" dirty="0"/>
              <a:t>доходы от платных услуг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8217" name="TextBox 15"/>
          <p:cNvSpPr txBox="1">
            <a:spLocks noChangeArrowheads="1"/>
          </p:cNvSpPr>
          <p:nvPr/>
        </p:nvSpPr>
        <p:spPr bwMode="auto">
          <a:xfrm>
            <a:off x="6264275" y="2524125"/>
            <a:ext cx="23399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Поступления от  других бюджетов (дотация, межбюджетные трансферты, субсидии, субвенции), организаций, граждан (кроме налоговых и неналоговых доходов</a:t>
            </a:r>
            <a:r>
              <a:rPr lang="ru-RU"/>
              <a:t>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83382" y="865870"/>
            <a:ext cx="7992888" cy="6094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безвозмездные и безвозвратные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денежных средств в бюджет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015716" y="1485796"/>
            <a:ext cx="4848634" cy="48949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004492" y="1535835"/>
            <a:ext cx="11224" cy="177366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38463" y="1535835"/>
            <a:ext cx="0" cy="21798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3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.ВВОДНАЯ ЧАСТЬ</a:t>
            </a:r>
          </a:p>
        </p:txBody>
      </p:sp>
      <p:pic>
        <p:nvPicPr>
          <p:cNvPr id="8225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6381750"/>
            <a:ext cx="59801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12763" y="1485796"/>
            <a:ext cx="0" cy="217984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80E31-9130-4408-BB61-8308A50D6C4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2575" y="115888"/>
            <a:ext cx="8531225" cy="6492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3320" y="1628824"/>
            <a:ext cx="5656832" cy="4124206"/>
          </a:xfrm>
          <a:prstGeom prst="rect">
            <a:avLst/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/>
              <a:t>Когда проводятся публичные слушания по проекту бюджета? </a:t>
            </a:r>
          </a:p>
          <a:p>
            <a:pPr>
              <a:defRPr/>
            </a:pPr>
            <a:r>
              <a:rPr lang="ru-RU" sz="1400" b="1" dirty="0"/>
              <a:t>Не ранее чем через 14 дней с момента его официального опубликования </a:t>
            </a:r>
          </a:p>
          <a:p>
            <a:pPr>
              <a:defRPr/>
            </a:pPr>
            <a:endParaRPr lang="ru-RU" sz="1400" dirty="0"/>
          </a:p>
          <a:p>
            <a:pPr>
              <a:defRPr/>
            </a:pPr>
            <a:r>
              <a:rPr lang="ru-RU" sz="1400" dirty="0"/>
              <a:t>Как информируются граждане о проведении публичных слушаний? </a:t>
            </a:r>
          </a:p>
          <a:p>
            <a:pPr>
              <a:defRPr/>
            </a:pPr>
            <a:r>
              <a:rPr lang="ru-RU" sz="1400" b="1" dirty="0"/>
              <a:t>Население извещается через СМИ, в печать отдается одновременно с проектом бюджета</a:t>
            </a:r>
          </a:p>
          <a:p>
            <a:pPr>
              <a:defRPr/>
            </a:pPr>
            <a:r>
              <a:rPr lang="ru-RU" sz="1400" dirty="0"/>
              <a:t>Кто может принять участие в публичных слушаниях?</a:t>
            </a:r>
          </a:p>
          <a:p>
            <a:pPr>
              <a:defRPr/>
            </a:pPr>
            <a:r>
              <a:rPr lang="ru-RU" sz="1400" b="1" dirty="0"/>
              <a:t>Публичные слушания носят открытый характер.</a:t>
            </a:r>
            <a:r>
              <a:rPr lang="ru-RU" sz="1400" dirty="0"/>
              <a:t> </a:t>
            </a:r>
            <a:r>
              <a:rPr lang="ru-RU" sz="1400" b="1" dirty="0"/>
              <a:t>Принять участие может любой желающий.</a:t>
            </a:r>
            <a:endParaRPr lang="ru-RU" sz="1400" dirty="0"/>
          </a:p>
          <a:p>
            <a:pPr>
              <a:defRPr/>
            </a:pPr>
            <a:r>
              <a:rPr lang="ru-RU" sz="1400" dirty="0"/>
              <a:t>  </a:t>
            </a:r>
          </a:p>
          <a:p>
            <a:pPr>
              <a:defRPr/>
            </a:pPr>
            <a:r>
              <a:rPr lang="ru-RU" sz="1400" dirty="0"/>
              <a:t> </a:t>
            </a:r>
          </a:p>
          <a:p>
            <a:pPr>
              <a:defRPr/>
            </a:pPr>
            <a:r>
              <a:rPr lang="ru-RU" sz="1400" dirty="0"/>
              <a:t>Где можно получить дополнительную информацию о публичных слушаниях по местному бюджету?</a:t>
            </a:r>
          </a:p>
          <a:p>
            <a:pPr>
              <a:defRPr/>
            </a:pPr>
            <a:r>
              <a:rPr lang="ru-RU" sz="1400" b="1" dirty="0"/>
              <a:t>Администрация Калининского сельсовета Усть-Абаканского района Республики Хакасия, тел.2-75-94 (бухгалтерия), </a:t>
            </a:r>
          </a:p>
          <a:p>
            <a:pPr>
              <a:defRPr/>
            </a:pPr>
            <a:r>
              <a:rPr lang="ru-RU" sz="1400" b="1" dirty="0"/>
              <a:t>2-75-39 (специалисты)</a:t>
            </a:r>
            <a:endParaRPr lang="ru-RU" sz="1400" dirty="0"/>
          </a:p>
          <a:p>
            <a:pPr>
              <a:defRPr/>
            </a:pPr>
            <a:r>
              <a:rPr lang="ru-RU" sz="1000" b="1" dirty="0"/>
              <a:t> </a:t>
            </a:r>
            <a:endParaRPr lang="ru-RU" sz="1000" dirty="0"/>
          </a:p>
        </p:txBody>
      </p:sp>
      <p:sp>
        <p:nvSpPr>
          <p:cNvPr id="9223" name="TextBox 25"/>
          <p:cNvSpPr txBox="1">
            <a:spLocks noChangeArrowheads="1"/>
          </p:cNvSpPr>
          <p:nvPr/>
        </p:nvSpPr>
        <p:spPr bwMode="auto">
          <a:xfrm>
            <a:off x="1835150" y="173038"/>
            <a:ext cx="516731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СПОСОБЫ УЧАСТИЯ ГРАЖДАН В ПУБЛИЧНЫХ </a:t>
            </a:r>
          </a:p>
          <a:p>
            <a:pPr algn="ctr"/>
            <a:r>
              <a:rPr lang="ru-RU" b="1">
                <a:solidFill>
                  <a:srgbClr val="002060"/>
                </a:solidFill>
              </a:rPr>
              <a:t>СЛУШАНЬЯХ ПО ПРОЕКТУ БЮДЖЕТА</a:t>
            </a:r>
          </a:p>
        </p:txBody>
      </p:sp>
      <p:pic>
        <p:nvPicPr>
          <p:cNvPr id="922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4075" y="747713"/>
            <a:ext cx="314801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150" y="6381750"/>
            <a:ext cx="59801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Пятиугольник 104"/>
          <p:cNvSpPr/>
          <p:nvPr/>
        </p:nvSpPr>
        <p:spPr>
          <a:xfrm rot="10800000">
            <a:off x="7473557" y="5190181"/>
            <a:ext cx="1274905" cy="21871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" name="Пятиугольник 102"/>
          <p:cNvSpPr/>
          <p:nvPr/>
        </p:nvSpPr>
        <p:spPr>
          <a:xfrm rot="10800000">
            <a:off x="7408560" y="4404105"/>
            <a:ext cx="1368154" cy="21871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" name="Пятиугольник 101"/>
          <p:cNvSpPr/>
          <p:nvPr/>
        </p:nvSpPr>
        <p:spPr>
          <a:xfrm rot="10800000">
            <a:off x="7414762" y="4007070"/>
            <a:ext cx="1368154" cy="218710"/>
          </a:xfrm>
          <a:prstGeom prst="homePlate">
            <a:avLst/>
          </a:prstGeom>
          <a:solidFill>
            <a:srgbClr val="FFFF99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1" name="Пятиугольник 100"/>
          <p:cNvSpPr/>
          <p:nvPr/>
        </p:nvSpPr>
        <p:spPr>
          <a:xfrm rot="10800000">
            <a:off x="7406738" y="3637361"/>
            <a:ext cx="1368154" cy="21871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0" name="Пятиугольник 99"/>
          <p:cNvSpPr/>
          <p:nvPr/>
        </p:nvSpPr>
        <p:spPr>
          <a:xfrm rot="10800000">
            <a:off x="7380308" y="3313189"/>
            <a:ext cx="1368154" cy="21871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9" name="Пятиугольник 98"/>
          <p:cNvSpPr/>
          <p:nvPr/>
        </p:nvSpPr>
        <p:spPr>
          <a:xfrm rot="10800000">
            <a:off x="7380308" y="2931140"/>
            <a:ext cx="1368154" cy="21871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8" name="Пятиугольник 97"/>
          <p:cNvSpPr/>
          <p:nvPr/>
        </p:nvSpPr>
        <p:spPr>
          <a:xfrm rot="10800000">
            <a:off x="7444841" y="2589115"/>
            <a:ext cx="1366789" cy="21871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7" name="Пятиугольник 96"/>
          <p:cNvSpPr/>
          <p:nvPr/>
        </p:nvSpPr>
        <p:spPr>
          <a:xfrm rot="10800000">
            <a:off x="7473557" y="2174231"/>
            <a:ext cx="1309359" cy="186046"/>
          </a:xfrm>
          <a:prstGeom prst="homePlate">
            <a:avLst/>
          </a:prstGeom>
          <a:solidFill>
            <a:srgbClr val="FFFF99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6" name="Пятиугольник 95"/>
          <p:cNvSpPr/>
          <p:nvPr/>
        </p:nvSpPr>
        <p:spPr>
          <a:xfrm rot="10800000">
            <a:off x="7380309" y="1815360"/>
            <a:ext cx="1368154" cy="21871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5" name="Пятиугольник 94"/>
          <p:cNvSpPr/>
          <p:nvPr/>
        </p:nvSpPr>
        <p:spPr>
          <a:xfrm rot="10800000">
            <a:off x="7380309" y="1474832"/>
            <a:ext cx="1368153" cy="21871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4" name="Пятиугольник 93"/>
          <p:cNvSpPr/>
          <p:nvPr/>
        </p:nvSpPr>
        <p:spPr>
          <a:xfrm rot="10800000">
            <a:off x="7380310" y="1120592"/>
            <a:ext cx="1368153" cy="21871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" name="Пятиугольник 40"/>
          <p:cNvSpPr/>
          <p:nvPr/>
        </p:nvSpPr>
        <p:spPr>
          <a:xfrm rot="10800000">
            <a:off x="7406738" y="804784"/>
            <a:ext cx="1368154" cy="21871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" name="Пятиугольник 103"/>
          <p:cNvSpPr/>
          <p:nvPr/>
        </p:nvSpPr>
        <p:spPr>
          <a:xfrm rot="10800000">
            <a:off x="7699609" y="4727093"/>
            <a:ext cx="1048851" cy="222731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281" name="Объект 8"/>
          <p:cNvSpPr>
            <a:spLocks noGrp="1"/>
          </p:cNvSpPr>
          <p:nvPr>
            <p:ph sz="half" idx="1"/>
          </p:nvPr>
        </p:nvSpPr>
        <p:spPr>
          <a:xfrm>
            <a:off x="4354513" y="765175"/>
            <a:ext cx="4754562" cy="489585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ОБЩЕГОСУДАРСТВЕННЫЕ ВОПРОСЫ            3 177,00 тыс.руб.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НАЦИОНАЛЬНАЯ ОБОРОНА                              0,00 тыс.руб.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ПРАВООХРАНИТЕЛЬНАЯ ДЕЯТЕЛЬНОСТЬ     61,5 тыс.руб.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НАЦИОНАЛЬНАЯ ЭКОНОМИКА                        5 470,6 тыс.руб.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  1 089,00 тыс.руб.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ОБРАЗОВАНИЕ                                                         35,0 тыс.руб.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КУЛЬТУРА, КИНЕМАТОГРАФИЯ                         4 480,4 тыс.руб.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СОЦИАЛЬНАЯ ПОЛИТИКА                                  522,00 тыс.руб.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ФИЗИЧЕСКАЯ КУЛЬТУРА И СПОРТ                    136,5  тыс.руб.</a:t>
            </a:r>
          </a:p>
          <a:p>
            <a:pPr marL="0" indent="0">
              <a:lnSpc>
                <a:spcPct val="20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61" name="Параллелограмм 26660"/>
          <p:cNvSpPr/>
          <p:nvPr/>
        </p:nvSpPr>
        <p:spPr>
          <a:xfrm rot="2095741">
            <a:off x="2768600" y="5503863"/>
            <a:ext cx="2332038" cy="4603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1BEBF-67F5-4F85-844B-68689D2E1CF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284" name="Picture 11" descr="http://im0-tub-ru.yandex.net/i?id=119621926-41-72&amp;n=21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44913" y="3654425"/>
            <a:ext cx="4476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5" name="Picture 13" descr="http://im7-tub-ru.yandex.net/i?id=127103157-38-72&amp;n=21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79850" y="3276600"/>
            <a:ext cx="420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6" name="Picture 16" descr="http://im1-tub-ru.yandex.net/i?id=89081488-22-72&amp;n=2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906838" y="2076450"/>
            <a:ext cx="3937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7" name="Picture 18" descr="http://im2-tub-ru.yandex.net/i?id=480586500-69-72&amp;n=21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870325" y="2865438"/>
            <a:ext cx="468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88" name="Picture 21" descr="http://im0-tub-ru.yandex.net/i?id=194338737-48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06838" y="2455863"/>
            <a:ext cx="41433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23" descr="http://im0-tub-ru.yandex.net/i?id=579857708-5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98900" y="3667125"/>
            <a:ext cx="4286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0" name="Picture 27" descr="http://im4-tub-ru.yandex.net/i?id=181488582-39-72&amp;n=21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906838" y="4403725"/>
            <a:ext cx="43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1" name="Picture 32" descr="http://im3-tub-ru.yandex.net/i?id=380446676-24-72&amp;n=21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3890963" y="1773238"/>
            <a:ext cx="4365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2" name="Picture 34" descr="http://im1-tub-ru.yandex.net/i?id=872349387-32-72&amp;n=21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3906838" y="1408113"/>
            <a:ext cx="4048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3" name="Picture 36" descr="http://im7-tub-ru.yandex.net/i?id=150146046-20-72&amp;n=21">
            <a:hlinkClick r:id="rId13"/>
          </p:cNvPr>
          <p:cNvSpPr>
            <a:spLocks noChangeAspect="1" noChangeArrowheads="1"/>
          </p:cNvSpPr>
          <p:nvPr/>
        </p:nvSpPr>
        <p:spPr bwMode="auto">
          <a:xfrm>
            <a:off x="3922713" y="4727575"/>
            <a:ext cx="431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Трапеция 15"/>
          <p:cNvSpPr/>
          <p:nvPr/>
        </p:nvSpPr>
        <p:spPr>
          <a:xfrm rot="10800000">
            <a:off x="4191000" y="5715000"/>
            <a:ext cx="3443288" cy="488950"/>
          </a:xfrm>
          <a:prstGeom prst="trapezoi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/>
          </a:p>
        </p:txBody>
      </p:sp>
      <p:sp>
        <p:nvSpPr>
          <p:cNvPr id="18" name="Трапеция 17"/>
          <p:cNvSpPr/>
          <p:nvPr/>
        </p:nvSpPr>
        <p:spPr>
          <a:xfrm rot="10800000">
            <a:off x="555625" y="4494213"/>
            <a:ext cx="3008313" cy="590550"/>
          </a:xfrm>
          <a:prstGeom prst="trapezoi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197225" y="5408613"/>
            <a:ext cx="957263" cy="612775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64" name="Блок-схема: перфолента 26663"/>
          <p:cNvSpPr/>
          <p:nvPr/>
        </p:nvSpPr>
        <p:spPr>
          <a:xfrm>
            <a:off x="900113" y="4494213"/>
            <a:ext cx="2292350" cy="584200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ДОХОДЫ, ВСЕГО</a:t>
            </a:r>
          </a:p>
          <a:p>
            <a:pPr algn="ctr">
              <a:defRPr/>
            </a:pPr>
            <a:r>
              <a:rPr lang="ru-RU" b="1" dirty="0"/>
              <a:t> 14 972,0 ТЫС.РУБ</a:t>
            </a:r>
            <a:r>
              <a:rPr lang="ru-RU" dirty="0"/>
              <a:t>.</a:t>
            </a:r>
          </a:p>
        </p:txBody>
      </p:sp>
      <p:sp>
        <p:nvSpPr>
          <p:cNvPr id="58" name="Блок-схема: перфолента 57"/>
          <p:cNvSpPr/>
          <p:nvPr/>
        </p:nvSpPr>
        <p:spPr>
          <a:xfrm>
            <a:off x="4643438" y="5715000"/>
            <a:ext cx="2293937" cy="498475"/>
          </a:xfrm>
          <a:prstGeom prst="flowChartPunchedTap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РАСХОДЫ</a:t>
            </a:r>
          </a:p>
          <a:p>
            <a:pPr algn="ctr">
              <a:defRPr/>
            </a:pPr>
            <a:r>
              <a:rPr lang="ru-RU" b="1" dirty="0"/>
              <a:t> 14 972,0 ТЫС.РУБ</a:t>
            </a:r>
            <a:r>
              <a:rPr lang="ru-RU" dirty="0"/>
              <a:t>.</a:t>
            </a:r>
          </a:p>
        </p:txBody>
      </p:sp>
      <p:sp>
        <p:nvSpPr>
          <p:cNvPr id="26666" name="TextBox 26665"/>
          <p:cNvSpPr txBox="1"/>
          <p:nvPr/>
        </p:nvSpPr>
        <p:spPr>
          <a:xfrm>
            <a:off x="525463" y="5722938"/>
            <a:ext cx="3038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n-lt"/>
              </a:rPr>
              <a:t>БЕЗДЕФИЦИТНЫЙ БЮДЖЕТ </a:t>
            </a:r>
          </a:p>
          <a:p>
            <a:pPr>
              <a:defRPr/>
            </a:pPr>
            <a:endParaRPr lang="ru-RU" b="1" dirty="0">
              <a:latin typeface="+mn-lt"/>
            </a:endParaRPr>
          </a:p>
        </p:txBody>
      </p:sp>
      <p:pic>
        <p:nvPicPr>
          <p:cNvPr id="10306" name="Picture 39" descr="http://im2-tub-ru.yandex.net/i?id=432452504-31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06838" y="765175"/>
            <a:ext cx="3492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7" name="Picture 41" descr="http://im0-tub-ru.yandex.net/i?id=504365319-35-72&amp;n=21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3906838" y="1055688"/>
            <a:ext cx="3746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8" name="Picture 44" descr="http://im3-tub-ru.yandex.net/i?id=75000342-18-72&amp;n=21">
            <a:hlinkClick r:id="rId17"/>
          </p:cNvPr>
          <p:cNvSpPr>
            <a:spLocks noChangeAspect="1" noChangeArrowheads="1"/>
          </p:cNvSpPr>
          <p:nvPr/>
        </p:nvSpPr>
        <p:spPr bwMode="auto">
          <a:xfrm>
            <a:off x="477838" y="1474788"/>
            <a:ext cx="11128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9" name="Прямоугольник 43"/>
          <p:cNvSpPr>
            <a:spLocks noChangeArrowheads="1"/>
          </p:cNvSpPr>
          <p:nvPr/>
        </p:nvSpPr>
        <p:spPr bwMode="auto">
          <a:xfrm>
            <a:off x="1744663" y="1339850"/>
            <a:ext cx="1946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НАЛОГОВЫЕ И      НЕНАЛОГОВЫЕ ДОХОДЫ</a:t>
            </a:r>
          </a:p>
          <a:p>
            <a:r>
              <a:rPr lang="ru-RU" sz="1200" b="1">
                <a:cs typeface="Times New Roman" pitchFamily="18" charset="0"/>
              </a:rPr>
              <a:t>9 604,0 тыс.руб.</a:t>
            </a:r>
            <a:endParaRPr lang="ru-RU" sz="1200" b="1"/>
          </a:p>
        </p:txBody>
      </p:sp>
      <p:sp>
        <p:nvSpPr>
          <p:cNvPr id="46" name="Двойные фигурные скобки 45"/>
          <p:cNvSpPr/>
          <p:nvPr/>
        </p:nvSpPr>
        <p:spPr>
          <a:xfrm>
            <a:off x="1692275" y="1339850"/>
            <a:ext cx="1500188" cy="933450"/>
          </a:xfrm>
          <a:prstGeom prst="bracePair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11" name="Picture 46" descr="http://im1-tub-ru.yandex.net/i?id=327474212-45-72&amp;n=21">
            <a:hlinkClick r:id="rId18"/>
          </p:cNvPr>
          <p:cNvSpPr>
            <a:spLocks noChangeAspect="1" noChangeArrowheads="1"/>
          </p:cNvSpPr>
          <p:nvPr/>
        </p:nvSpPr>
        <p:spPr bwMode="auto">
          <a:xfrm>
            <a:off x="525463" y="2762250"/>
            <a:ext cx="11017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" name="Двойные фигурные скобки 49"/>
          <p:cNvSpPr/>
          <p:nvPr/>
        </p:nvSpPr>
        <p:spPr>
          <a:xfrm>
            <a:off x="1724025" y="2716213"/>
            <a:ext cx="1692275" cy="996950"/>
          </a:xfrm>
          <a:prstGeom prst="bracePair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13" name="Прямоугольник 116"/>
          <p:cNvSpPr>
            <a:spLocks noChangeArrowheads="1"/>
          </p:cNvSpPr>
          <p:nvPr/>
        </p:nvSpPr>
        <p:spPr bwMode="auto">
          <a:xfrm>
            <a:off x="1835150" y="2767013"/>
            <a:ext cx="1947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cs typeface="Times New Roman" pitchFamily="18" charset="0"/>
              </a:rPr>
              <a:t>БЕЗВОЗМЕЗДНЫЕ ПОСТУПЛЕНИЯ</a:t>
            </a:r>
          </a:p>
          <a:p>
            <a:r>
              <a:rPr lang="ru-RU" sz="1200" b="1">
                <a:cs typeface="Times New Roman" pitchFamily="18" charset="0"/>
              </a:rPr>
              <a:t>5 368,0 тыс.руб.</a:t>
            </a:r>
            <a:endParaRPr lang="ru-RU" sz="1200" b="1"/>
          </a:p>
        </p:txBody>
      </p:sp>
      <p:sp>
        <p:nvSpPr>
          <p:cNvPr id="44" name="Прямоугольник 43"/>
          <p:cNvSpPr/>
          <p:nvPr/>
        </p:nvSpPr>
        <p:spPr>
          <a:xfrm>
            <a:off x="611188" y="115888"/>
            <a:ext cx="8201025" cy="5762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.ОБЩИЕ ХАРАКТЕРИСТИКИ БЮДЖЕТА В 2017 ГОДУ</a:t>
            </a:r>
          </a:p>
        </p:txBody>
      </p:sp>
      <p:pic>
        <p:nvPicPr>
          <p:cNvPr id="10315" name="Picture 9"/>
          <p:cNvPicPr>
            <a:picLocks noChangeAspect="1" noChangeArrowheads="1"/>
          </p:cNvPicPr>
          <p:nvPr/>
        </p:nvPicPr>
        <p:blipFill>
          <a:blip r:embed="rId19"/>
          <a:srcRect l="7985" t="17383" r="85954" b="13110"/>
          <a:stretch>
            <a:fillRect/>
          </a:stretch>
        </p:blipFill>
        <p:spPr bwMode="auto">
          <a:xfrm>
            <a:off x="3914775" y="1120775"/>
            <a:ext cx="34131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6" name="Picture 8"/>
          <p:cNvPicPr>
            <a:picLocks noChangeAspect="1" noChangeArrowheads="1"/>
          </p:cNvPicPr>
          <p:nvPr/>
        </p:nvPicPr>
        <p:blipFill>
          <a:blip r:embed="rId20"/>
          <a:srcRect l="14992" t="16319" r="78630" b="14174"/>
          <a:stretch>
            <a:fillRect/>
          </a:stretch>
        </p:blipFill>
        <p:spPr bwMode="auto">
          <a:xfrm>
            <a:off x="3935413" y="1435100"/>
            <a:ext cx="3460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7" name="Picture 7"/>
          <p:cNvPicPr>
            <a:picLocks noChangeAspect="1" noChangeArrowheads="1"/>
          </p:cNvPicPr>
          <p:nvPr/>
        </p:nvPicPr>
        <p:blipFill>
          <a:blip r:embed="rId20"/>
          <a:srcRect l="22284" t="16316" r="71655" b="14178"/>
          <a:stretch>
            <a:fillRect/>
          </a:stretch>
        </p:blipFill>
        <p:spPr bwMode="auto">
          <a:xfrm>
            <a:off x="3940175" y="1746250"/>
            <a:ext cx="3476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8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0"/>
          <a:srcRect l="29430" t="17540" r="64626" b="13965"/>
          <a:stretch>
            <a:fillRect/>
          </a:stretch>
        </p:blipFill>
        <p:spPr>
          <a:xfrm>
            <a:off x="3940175" y="2076450"/>
            <a:ext cx="360363" cy="342900"/>
          </a:xfrm>
          <a:noFill/>
        </p:spPr>
      </p:pic>
      <p:pic>
        <p:nvPicPr>
          <p:cNvPr id="10319" name="Picture 7"/>
          <p:cNvPicPr>
            <a:picLocks noChangeAspect="1" noChangeArrowheads="1"/>
          </p:cNvPicPr>
          <p:nvPr/>
        </p:nvPicPr>
        <p:blipFill>
          <a:blip r:embed="rId21"/>
          <a:srcRect l="50333" t="16322" r="42969" b="9827"/>
          <a:stretch>
            <a:fillRect/>
          </a:stretch>
        </p:blipFill>
        <p:spPr bwMode="auto">
          <a:xfrm>
            <a:off x="3914775" y="2841625"/>
            <a:ext cx="406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 l="64449" t="11935" r="28854" b="14214"/>
          <a:stretch/>
        </p:blipFill>
        <p:spPr bwMode="auto">
          <a:xfrm>
            <a:off x="3917724" y="3276600"/>
            <a:ext cx="403266" cy="32645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32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44488" y="1382713"/>
            <a:ext cx="11493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2" name="Picture 79" descr="http://im1-tub-ru.yandex.net/i?id=179158013-32-72&amp;n=21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38138" y="2716213"/>
            <a:ext cx="125253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3" name="Picture 3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1581150" y="6381750"/>
            <a:ext cx="59801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Рисунок 54" descr="DSC03503.JPG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281488" y="3915140"/>
            <a:ext cx="237626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7"/>
          <a:srcRect/>
          <a:stretch>
            <a:fillRect/>
          </a:stretch>
        </p:blipFill>
        <p:spPr>
          <a:xfrm>
            <a:off x="6732588" y="3878263"/>
            <a:ext cx="2232025" cy="1692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A47A9-C5F3-468B-8981-4B5EC93DE60D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11238" y="1557338"/>
            <a:ext cx="7664450" cy="45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/>
              <a:t>повышение эффективности и качества оказания муниципальных услуг в социально значимых для населения сферах;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/>
              <a:t>сохранение и развитие налогового потенциала путём развития новых производств с целью создания новых рабочих мест;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/>
              <a:t>полноценное введение программно-целевых методов управления в бюджетный процесс, повышение качества муниципальных программ;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/>
              <a:t>реализация принципов открытости и прозрачности управления муниципальными финансами;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sz="2000" dirty="0"/>
              <a:t>обеспечение широкого 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>
              <a:defRPr/>
            </a:pPr>
            <a:endParaRPr lang="ru-RU" sz="2000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5938" y="115888"/>
            <a:ext cx="8439150" cy="765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.ОБЩИЕ ХАРАКТЕРИСТИКИ БЮДЖЕТА В 2017 ГОДУ</a:t>
            </a:r>
          </a:p>
        </p:txBody>
      </p:sp>
      <p:sp>
        <p:nvSpPr>
          <p:cNvPr id="15367" name="TextBox 2"/>
          <p:cNvSpPr txBox="1">
            <a:spLocks noChangeArrowheads="1"/>
          </p:cNvSpPr>
          <p:nvPr/>
        </p:nvSpPr>
        <p:spPr bwMode="auto">
          <a:xfrm>
            <a:off x="1401763" y="1106488"/>
            <a:ext cx="6180137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ОСНОВНЫЕ НАПРАВЛЕНИЯ БЮДЖЕТНОЙ и НАЛОГОВОЙ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ПОЛИТИКИ НА 2017-2019 ГГ.</a:t>
            </a:r>
          </a:p>
        </p:txBody>
      </p:sp>
      <p:pic>
        <p:nvPicPr>
          <p:cNvPr id="11270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6381750"/>
            <a:ext cx="598011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24235</TotalTime>
  <Words>1456</Words>
  <Application>Microsoft Office PowerPoint</Application>
  <PresentationFormat>Экран (4:3)</PresentationFormat>
  <Paragraphs>256</Paragraphs>
  <Slides>14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Kovalevskaya</dc:creator>
  <cp:lastModifiedBy>007</cp:lastModifiedBy>
  <cp:revision>1699</cp:revision>
  <cp:lastPrinted>2015-06-05T07:35:40Z</cp:lastPrinted>
  <dcterms:created xsi:type="dcterms:W3CDTF">2002-05-22T11:42:14Z</dcterms:created>
  <dcterms:modified xsi:type="dcterms:W3CDTF">2017-06-18T23:19:25Z</dcterms:modified>
</cp:coreProperties>
</file>