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6" r:id="rId2"/>
    <p:sldMasterId id="2147483750" r:id="rId3"/>
  </p:sldMasterIdLst>
  <p:notesMasterIdLst>
    <p:notesMasterId r:id="rId25"/>
  </p:notesMasterIdLst>
  <p:handoutMasterIdLst>
    <p:handoutMasterId r:id="rId26"/>
  </p:handoutMasterIdLst>
  <p:sldIdLst>
    <p:sldId id="376" r:id="rId4"/>
    <p:sldId id="322" r:id="rId5"/>
    <p:sldId id="369" r:id="rId6"/>
    <p:sldId id="323" r:id="rId7"/>
    <p:sldId id="326" r:id="rId8"/>
    <p:sldId id="327" r:id="rId9"/>
    <p:sldId id="329" r:id="rId10"/>
    <p:sldId id="330" r:id="rId11"/>
    <p:sldId id="331" r:id="rId12"/>
    <p:sldId id="332" r:id="rId13"/>
    <p:sldId id="334" r:id="rId14"/>
    <p:sldId id="337" r:id="rId15"/>
    <p:sldId id="335" r:id="rId16"/>
    <p:sldId id="339" r:id="rId17"/>
    <p:sldId id="353" r:id="rId18"/>
    <p:sldId id="352" r:id="rId19"/>
    <p:sldId id="355" r:id="rId20"/>
    <p:sldId id="360" r:id="rId21"/>
    <p:sldId id="362" r:id="rId22"/>
    <p:sldId id="363" r:id="rId23"/>
    <p:sldId id="375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FF"/>
    <a:srgbClr val="FFFF99"/>
    <a:srgbClr val="4A9667"/>
    <a:srgbClr val="736E6D"/>
    <a:srgbClr val="807D60"/>
    <a:srgbClr val="489852"/>
    <a:srgbClr val="FF5050"/>
    <a:srgbClr val="00FF00"/>
    <a:srgbClr val="0099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5" autoAdjust="0"/>
    <p:restoredTop sz="91379" autoAdjust="0"/>
  </p:normalViewPr>
  <p:slideViewPr>
    <p:cSldViewPr snapToGrid="0">
      <p:cViewPr>
        <p:scale>
          <a:sx n="100" d="100"/>
          <a:sy n="100" d="100"/>
        </p:scale>
        <p:origin x="-77" y="4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699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2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муниципального района </c:v>
                </c:pt>
              </c:strCache>
            </c:strRef>
          </c:tx>
          <c:dLbls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howVal val="1"/>
            <c:showCatName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НДФЛ</c:v>
                </c:pt>
                <c:pt idx="1">
                  <c:v>акцицы</c:v>
                </c:pt>
                <c:pt idx="2">
                  <c:v>сельхозналог</c:v>
                </c:pt>
                <c:pt idx="3">
                  <c:v>Государственная пошлина</c:v>
                </c:pt>
                <c:pt idx="4">
                  <c:v>Налог на имущество физ лиц</c:v>
                </c:pt>
                <c:pt idx="5">
                  <c:v>Земельный налог с организаций</c:v>
                </c:pt>
                <c:pt idx="6">
                  <c:v>Земельный налог с физ.лиц</c:v>
                </c:pt>
                <c:pt idx="7">
                  <c:v>Доходы от оказания платных услуг и компенсации затрат</c:v>
                </c:pt>
                <c:pt idx="9">
                  <c:v>Штрафы</c:v>
                </c:pt>
                <c:pt idx="10">
                  <c:v>Прочие неналоговые доходы</c:v>
                </c:pt>
                <c:pt idx="11">
                  <c:v>Безвозмездные поступления от других бюджетов</c:v>
                </c:pt>
                <c:pt idx="12">
                  <c:v>Прочие безвозмездные поступления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3149.4</c:v>
                </c:pt>
                <c:pt idx="1">
                  <c:v>2770.5</c:v>
                </c:pt>
                <c:pt idx="2">
                  <c:v>3.5</c:v>
                </c:pt>
                <c:pt idx="3">
                  <c:v>0.2</c:v>
                </c:pt>
                <c:pt idx="4">
                  <c:v>723.8</c:v>
                </c:pt>
                <c:pt idx="5">
                  <c:v>70</c:v>
                </c:pt>
                <c:pt idx="6">
                  <c:v>2417.6</c:v>
                </c:pt>
                <c:pt idx="7">
                  <c:v>4.2</c:v>
                </c:pt>
                <c:pt idx="9">
                  <c:v>2</c:v>
                </c:pt>
                <c:pt idx="10">
                  <c:v>-9.3000000000000007</c:v>
                </c:pt>
                <c:pt idx="11">
                  <c:v>9085.5</c:v>
                </c:pt>
                <c:pt idx="12">
                  <c:v>6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 w="9525">
          <a:noFill/>
        </a:ln>
      </c:spPr>
    </c:floor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0.1695677302032077"/>
          <c:y val="3.8115411331314963E-2"/>
          <c:w val="0.73872275514008001"/>
          <c:h val="0.9110640402269299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собственных доходов в общем обьеме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Pt>
            <c:idx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8.0957108834306526E-2"/>
                  <c:y val="-4.06103057444396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9141,3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7133737277054849E-2"/>
                  <c:y val="-8.2032228977142168E-3"/>
                </c:manualLayout>
              </c:layout>
              <c:showVal val="1"/>
            </c:dLbl>
            <c:dLbl>
              <c:idx val="2"/>
              <c:layout>
                <c:manualLayout>
                  <c:x val="3.0525454436686424E-2"/>
                  <c:y val="1.2304834346571343E-2"/>
                </c:manualLayout>
              </c:layout>
              <c:showVal val="1"/>
            </c:dLbl>
            <c:txPr>
              <a:bodyPr/>
              <a:lstStyle/>
              <a:p>
                <a:pPr>
                  <a:defRPr sz="11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9141.2999999999956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Общий объем доходов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dLbl>
              <c:idx val="0"/>
              <c:layout>
                <c:manualLayout>
                  <c:x val="5.8069827221067238E-2"/>
                  <c:y val="1.333872662513215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18232,8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7557018392451484E-2"/>
                  <c:y val="8.2033168744562752E-3"/>
                </c:manualLayout>
              </c:layout>
              <c:showVal val="1"/>
            </c:dLbl>
            <c:dLbl>
              <c:idx val="2"/>
              <c:layout>
                <c:manualLayout>
                  <c:x val="5.8941104961452356E-2"/>
                  <c:y val="8.1993152564687321E-3"/>
                </c:manualLayout>
              </c:layout>
              <c:showVal val="1"/>
            </c:dLbl>
            <c:txPr>
              <a:bodyPr/>
              <a:lstStyle/>
              <a:p>
                <a:pPr>
                  <a:defRPr sz="11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18232.8</c:v>
                </c:pt>
              </c:numCache>
            </c:numRef>
          </c:val>
        </c:ser>
        <c:gapWidth val="50"/>
        <c:shape val="cylinder"/>
        <c:axId val="68150400"/>
        <c:axId val="68151936"/>
        <c:axId val="0"/>
      </c:bar3DChart>
      <c:catAx>
        <c:axId val="681504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397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151936"/>
        <c:crosses val="autoZero"/>
        <c:auto val="1"/>
        <c:lblAlgn val="ctr"/>
        <c:lblOffset val="100"/>
      </c:catAx>
      <c:valAx>
        <c:axId val="68151936"/>
        <c:scaling>
          <c:orientation val="minMax"/>
        </c:scaling>
        <c:delete val="1"/>
        <c:axPos val="b"/>
        <c:numFmt formatCode="General" sourceLinked="1"/>
        <c:tickLblPos val="none"/>
        <c:crossAx val="68150400"/>
        <c:crosses val="autoZero"/>
        <c:crossBetween val="between"/>
      </c:valAx>
      <c:spPr>
        <a:noFill/>
        <a:ln w="25370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rgbClr val="002060"/>
                </a:solidFill>
              </a:rPr>
              <a:t>Структура расходов бюджета  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Калининский сельсовет 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2016 </a:t>
            </a:r>
            <a:r>
              <a:rPr lang="ru-RU" dirty="0">
                <a:solidFill>
                  <a:srgbClr val="002060"/>
                </a:solidFill>
              </a:rPr>
              <a:t>году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defRPr sz="11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тыс. рублей)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7348753311081191"/>
          <c:y val="1.246263862860540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699788583509514E-2"/>
          <c:y val="0.2385496183206107"/>
          <c:w val="0.47098923955260458"/>
          <c:h val="0.52633167670852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4"/>
          <c:dLbls>
            <c:dLbl>
              <c:idx val="9"/>
              <c:delete val="1"/>
            </c:dLbl>
            <c:numFmt formatCode="#,##0.0" sourceLinked="0"/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9"/>
                <c:pt idx="0">
                  <c:v>Общегосударственные расходы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3208.9</c:v>
                </c:pt>
                <c:pt idx="1">
                  <c:v>187.1</c:v>
                </c:pt>
                <c:pt idx="2">
                  <c:v>47.7</c:v>
                </c:pt>
                <c:pt idx="3">
                  <c:v>7683.5</c:v>
                </c:pt>
                <c:pt idx="4">
                  <c:v>1585</c:v>
                </c:pt>
                <c:pt idx="5">
                  <c:v>36</c:v>
                </c:pt>
                <c:pt idx="6">
                  <c:v>4783.9000000000005</c:v>
                </c:pt>
                <c:pt idx="7">
                  <c:v>221.8</c:v>
                </c:pt>
                <c:pt idx="8">
                  <c:v>45.1</c:v>
                </c:pt>
                <c:pt idx="9">
                  <c:v>0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49395780251188032"/>
          <c:y val="0.1667996613739674"/>
          <c:w val="0.50263692249933867"/>
          <c:h val="0.78967982851442309"/>
        </c:manualLayout>
      </c:layout>
      <c:txPr>
        <a:bodyPr/>
        <a:lstStyle/>
        <a:p>
          <a:pPr>
            <a:defRPr sz="109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97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rgbClr val="002060"/>
                </a:solidFill>
              </a:rPr>
              <a:t>Структура расходов бюджета  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Калининский сельсовет 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2016 </a:t>
            </a:r>
            <a:r>
              <a:rPr lang="ru-RU" dirty="0">
                <a:solidFill>
                  <a:srgbClr val="002060"/>
                </a:solidFill>
              </a:rPr>
              <a:t>году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defRPr sz="1197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в процентах)
</a:t>
            </a:r>
          </a:p>
        </c:rich>
      </c:tx>
      <c:layout>
        <c:manualLayout>
          <c:xMode val="edge"/>
          <c:yMode val="edge"/>
          <c:x val="0.17348753311081191"/>
          <c:y val="1.246263862860540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699788583509514E-2"/>
          <c:y val="0.2385496183206107"/>
          <c:w val="0.47098923955260447"/>
          <c:h val="0.52633167670852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Калининский сельсовет</c:v>
                </c:pt>
              </c:strCache>
            </c:strRef>
          </c:tx>
          <c:explosion val="25"/>
          <c:dPt>
            <c:idx val="6"/>
            <c:explosion val="13"/>
          </c:dPt>
          <c:dLbls>
            <c:numFmt formatCode="#,##0.0" sourceLinked="0"/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9"/>
                <c:pt idx="0">
                  <c:v>Общегосударственные расходы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 0,1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</c:v>
                </c:pt>
                <c:pt idx="1">
                  <c:v>1.1000000000000001</c:v>
                </c:pt>
                <c:pt idx="2">
                  <c:v>0.3000000000000001</c:v>
                </c:pt>
                <c:pt idx="3">
                  <c:v>43.2</c:v>
                </c:pt>
                <c:pt idx="4">
                  <c:v>8.9</c:v>
                </c:pt>
                <c:pt idx="5">
                  <c:v>0.2</c:v>
                </c:pt>
                <c:pt idx="6">
                  <c:v>26.9</c:v>
                </c:pt>
                <c:pt idx="7">
                  <c:v>1.2</c:v>
                </c:pt>
                <c:pt idx="8">
                  <c:v>0.3000000000000001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49395780251188032"/>
          <c:y val="0.1667996613739674"/>
          <c:w val="0.50263692249933867"/>
          <c:h val="0.78967982851442275"/>
        </c:manualLayout>
      </c:layout>
      <c:txPr>
        <a:bodyPr/>
        <a:lstStyle/>
        <a:p>
          <a:pPr>
            <a:defRPr sz="109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0.25974</cdr:x>
      <cdr:y>0.33425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lum bright="20000"/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2190748" cy="184338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</cdr:x>
      <cdr:y>0.68486</cdr:y>
    </cdr:from>
    <cdr:to>
      <cdr:x>0.25476</cdr:x>
      <cdr:y>1</cdr:y>
    </cdr:to>
    <cdr:pic>
      <cdr:nvPicPr>
        <cdr:cNvPr id="3" name="Picture 4" descr="http://provincialynews.ru/_ph/14/23774831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619125" y="3776986"/>
          <a:ext cx="2148744" cy="173798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0.84314</cdr:x>
      <cdr:y>0.11628</cdr:y>
    </cdr:from>
    <cdr:to>
      <cdr:x>1</cdr:x>
      <cdr:y>0.23256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36004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0.75101</cdr:x>
      <cdr:y>0.18605</cdr:y>
    </cdr:from>
    <cdr:to>
      <cdr:x>1</cdr:x>
      <cdr:y>0.48136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4376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0.15843</cdr:x>
      <cdr:y>0.15102</cdr:y>
    </cdr:from>
    <cdr:to>
      <cdr:x>0.21303</cdr:x>
      <cdr:y>0.92699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07534" y="453218"/>
          <a:ext cx="243840" cy="23287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solidFill>
            <a:schemeClr val="tx2">
              <a:lumMod val="40000"/>
              <a:lumOff val="6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0.61157</cdr:x>
      <cdr:y>0.95349</cdr:y>
    </cdr:from>
    <cdr:to>
      <cdr:x>0.65004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2731200" y="2981835"/>
          <a:ext cx="171803" cy="145450"/>
        </a:xfrm>
        <a:prstGeom xmlns:a="http://schemas.openxmlformats.org/drawingml/2006/main" prst="rect">
          <a:avLst/>
        </a:prstGeom>
        <a:solidFill xmlns:a="http://schemas.openxmlformats.org/drawingml/2006/main">
          <a:srgbClr val="FF66FF"/>
        </a:solidFill>
        <a:ln xmlns:a="http://schemas.openxmlformats.org/drawingml/2006/main">
          <a:solidFill>
            <a:srgbClr val="FF66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0.56832</cdr:x>
      <cdr:y>0.14769</cdr:y>
    </cdr:from>
    <cdr:to>
      <cdr:x>0.56832</cdr:x>
      <cdr:y>0.31048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538060" y="461864"/>
          <a:ext cx="0" cy="50909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</cdr:x>
      <cdr:y>0.39843</cdr:y>
    </cdr:from>
    <cdr:to>
      <cdr:x>0.574</cdr:x>
      <cdr:y>0.58448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2563445" y="1246007"/>
          <a:ext cx="0" cy="5818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0.36189</cdr:x>
      <cdr:y>0.52076</cdr:y>
    </cdr:from>
    <cdr:to>
      <cdr:x>0.56895</cdr:x>
      <cdr:y>0.61379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489674" y="1614568"/>
          <a:ext cx="852339" cy="28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50,1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18.06.2017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18.06.2017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8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5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55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6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6/18/2017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61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7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67295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4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4898" y="1316039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036124" y="1316039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3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72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8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2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872972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0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9971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905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6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18.06.2017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7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905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9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00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NULL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ooo-gilservis-25.narod.ru/doc/4-vid-s-vusotu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609600" y="1400175"/>
            <a:ext cx="86868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496"/>
            <a:ext cx="9477375" cy="1285258"/>
          </a:xfrm>
        </p:spPr>
        <p:txBody>
          <a:bodyPr>
            <a:noAutofit/>
          </a:bodyPr>
          <a:lstStyle/>
          <a:p>
            <a:pPr algn="ctr"/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муниципального образования Калининский сельсовет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Усть-Абаканского района республики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хакасия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b="1" i="1" cap="none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b="1" i="1" cap="none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cap="none" dirty="0">
              <a:ln w="18415" cmpd="sng">
                <a:noFill/>
                <a:prstDash val="solid"/>
              </a:ln>
              <a:solidFill>
                <a:srgbClr val="00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E:\солнышко иллюстрации\i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3" t="7580" r="10695" b="6365"/>
          <a:stretch/>
        </p:blipFill>
        <p:spPr bwMode="auto">
          <a:xfrm>
            <a:off x="3758673" y="3212976"/>
            <a:ext cx="2262250" cy="1976273"/>
          </a:xfrm>
          <a:prstGeom prst="star32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im3-tub-ru.yandex.net/i?id=158855108-63-72&amp;n=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0077">
            <a:off x="4317380" y="2425656"/>
            <a:ext cx="1179246" cy="95636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 descr="http://im2-tub-ru.yandex.net/i?id=333350927-64-72&amp;n=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496" y="4747277"/>
            <a:ext cx="1245398" cy="92821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58743" y="2394243"/>
            <a:ext cx="1176123" cy="114119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074" y="2647948"/>
            <a:ext cx="1437771" cy="1270817"/>
          </a:xfrm>
          <a:prstGeom prst="ellipse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8625">
            <a:off x="2418539" y="4005635"/>
            <a:ext cx="1233815" cy="1092384"/>
          </a:xfrm>
          <a:prstGeom prst="ellipse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1037">
            <a:off x="3042632" y="5076780"/>
            <a:ext cx="1411667" cy="1106201"/>
          </a:xfrm>
          <a:prstGeom prst="ellipse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841" y="3447106"/>
            <a:ext cx="1336027" cy="1081257"/>
          </a:xfrm>
          <a:prstGeom prst="ellipse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95836" y="5142567"/>
            <a:ext cx="1326148" cy="113939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4484948" y="3920399"/>
            <a:ext cx="936104" cy="444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08"/>
              </a:avLst>
            </a:prstTxWarp>
          </a:bodyPr>
          <a:lstStyle/>
          <a:p>
            <a:pPr algn="ctr"/>
            <a:r>
              <a:rPr lang="ru-RU" sz="800" kern="10" dirty="0" smtClean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Калининский </a:t>
            </a:r>
          </a:p>
          <a:p>
            <a:pPr algn="ctr"/>
            <a:r>
              <a:rPr lang="ru-RU" sz="800" kern="10" dirty="0" smtClean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 сельсовет</a:t>
            </a:r>
            <a:endParaRPr lang="ru-RU" sz="800" kern="10" dirty="0">
              <a:ln w="9525">
                <a:solidFill>
                  <a:srgbClr val="5F497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07763" dir="13500000" sx="75000" sy="75000" algn="tl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364208" y="3857628"/>
            <a:ext cx="1056844" cy="627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ru-RU" sz="800" kern="10" dirty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548DD4"/>
              </a:solidFill>
              <a:latin typeface="Arial Black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 rot="350127">
            <a:off x="4411265" y="4365105"/>
            <a:ext cx="851303" cy="2783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endParaRPr lang="ru-RU" sz="800" kern="10" dirty="0" smtClean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  <a:p>
            <a:pPr algn="ctr"/>
            <a:r>
              <a:rPr lang="ru-RU" sz="8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       </a:t>
            </a:r>
            <a:r>
              <a:rPr lang="ru-RU" sz="12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2016г</a:t>
            </a:r>
            <a:r>
              <a:rPr lang="ru-RU" sz="8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.</a:t>
            </a:r>
            <a:endParaRPr lang="ru-RU" sz="800" kern="10" dirty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25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Усть-Абаканского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Республики Хакасия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002707"/>
              </p:ext>
            </p:extLst>
          </p:nvPr>
        </p:nvGraphicFramePr>
        <p:xfrm>
          <a:off x="403860" y="1428751"/>
          <a:ext cx="9146177" cy="46486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64629"/>
                <a:gridCol w="1224737"/>
                <a:gridCol w="1075152"/>
                <a:gridCol w="981659"/>
              </a:tblGrid>
              <a:tr h="323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План  </a:t>
                      </a:r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2016 </a:t>
                      </a:r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01.01.2017 </a:t>
                      </a:r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г.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НАЛОГОВЫЕ И НЕНАЛОГОВЫЕ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9041070,00</a:t>
                      </a:r>
                      <a:endParaRPr lang="ru-RU" sz="1000" dirty="0"/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9141334,25</a:t>
                      </a:r>
                      <a:endParaRPr lang="ru-RU" sz="1000" dirty="0"/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101,1</a:t>
                      </a:r>
                      <a:endParaRPr lang="ru-RU" sz="1000" dirty="0"/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3155935,00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3149370,31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99,8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3155935,00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3149370,31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99,8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739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2700835,00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2770500,08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102,6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739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9 500,00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3487,75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36,7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НА ИМУЩЕСТВО ФИЗИЧЕСКИХ ЛИЦ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724 000,00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723793,32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НАЛОГ С ОРГАНИЗАЦИЙ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71000,00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70013,60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98,6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244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ЗЕМЕЛЬНЫЙ НАЛОГ С ФИЗИЧЕСКИХ ЛИЦ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2375 000,00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2417621,90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101,8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ГОСУДАРСТВЕННАЯ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ПОШЛИНА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500,00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4300,00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4237,29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98,5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276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НЕВЫЯСНЕННЫЕ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ПОСТУПЛЕНИЯ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2 110,00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14111466,00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9091465,00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64,4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48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5368 000,00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5 368 000,00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(МЕЖБЮДЖЕТНЫЕ СУБСИДИИ)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5031 250,00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31250,00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0,6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187 100,00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187 100,00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3519116,00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3499115,00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99,4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6 000,00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6000,00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ДОХОДОВ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152 536,00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18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232 799,25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78,8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2"/>
            <a:ext cx="7795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Калининский сельсовет Усть-Абаканского района Республики Хакасия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3913379"/>
              </p:ext>
            </p:extLst>
          </p:nvPr>
        </p:nvGraphicFramePr>
        <p:xfrm>
          <a:off x="542925" y="1329153"/>
          <a:ext cx="9190130" cy="489265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71824"/>
                <a:gridCol w="733010"/>
                <a:gridCol w="517428"/>
                <a:gridCol w="1122929"/>
                <a:gridCol w="1188601"/>
                <a:gridCol w="1156338"/>
              </a:tblGrid>
              <a:tr h="304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+mn-lt"/>
                        </a:rPr>
                        <a:t>Наименование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latin typeface="+mn-lt"/>
                        </a:rPr>
                        <a:t>Рз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latin typeface="+mn-lt"/>
                        </a:rPr>
                        <a:t>ПР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+mn-lt"/>
                        </a:rPr>
                        <a:t>План</a:t>
                      </a:r>
                      <a:r>
                        <a:rPr lang="ru-RU" sz="1000" b="1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                           </a:t>
                      </a:r>
                      <a:r>
                        <a:rPr lang="ru-RU" sz="1000" b="1" u="none" strike="noStrike" dirty="0">
                          <a:latin typeface="+mn-lt"/>
                        </a:rPr>
                        <a:t>на 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2016 </a:t>
                      </a:r>
                      <a:r>
                        <a:rPr lang="ru-RU" sz="1000" b="1" u="none" strike="noStrike" dirty="0">
                          <a:latin typeface="+mn-lt"/>
                        </a:rPr>
                        <a:t>год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Исполнение </a:t>
                      </a:r>
                      <a:endParaRPr lang="ru-RU" sz="1000" b="1" u="none" strike="noStrike" dirty="0" smtClean="0"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latin typeface="+mn-lt"/>
                        </a:rPr>
                        <a:t>на 01.01.2017 </a:t>
                      </a:r>
                      <a:r>
                        <a:rPr lang="ru-RU" sz="1000" b="1" u="none" strike="noStrike" dirty="0">
                          <a:latin typeface="+mn-lt"/>
                        </a:rPr>
                        <a:t>г.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3257350,0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3208879,50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smtClean="0">
                          <a:latin typeface="+mn-lt"/>
                        </a:rPr>
                        <a:t>Функционирование высшего должностного лица 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latin typeface="+mn-lt"/>
                        </a:rPr>
                        <a:t>02</a:t>
                      </a:r>
                      <a:endParaRPr lang="ru-RU" sz="1000" b="0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831650,0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831537,94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455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smtClean="0">
                          <a:latin typeface="+mn-lt"/>
                        </a:rPr>
          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latin typeface="+mn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2425700,0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2377341,56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214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Национальная оборона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187100,0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187100,0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Мобилизационная и вневойсковая подготовка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03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187100,0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187100,0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47750,0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47743,20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Защита населения и территории от  чрезвычайных ситуаций  природного и техногенного характера, гражданская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47750,0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47743,20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12719404,24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7683551,30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Дорожное хозяйство (дорожные фонды)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04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09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10661304,24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5661015,36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smtClean="0">
                          <a:latin typeface="+mn-lt"/>
                        </a:rPr>
                        <a:t>Другие вопросы в области национальной экономики  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04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12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2058100,0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2022535,94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1905668,0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1585008,04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35831,0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35830,0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Благоустройство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05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03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1869837,0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1549178,04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36000,0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36000,0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b="1" i="0" u="none" strike="noStrike" dirty="0" smtClean="0"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07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05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36000,0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36000,0</a:t>
                      </a:r>
                      <a:endParaRPr lang="ru-RU" sz="1000" dirty="0"/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4 862673,0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4 783907,0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Культура (МКУК КДЦ «Центр»)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  <a:cs typeface="Times New Roman" pitchFamily="18" charset="0"/>
                        </a:rPr>
                        <a:t>3158097,0</a:t>
                      </a:r>
                      <a:endParaRPr lang="ru-RU" sz="1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  <a:cs typeface="Times New Roman" pitchFamily="18" charset="0"/>
                        </a:rPr>
                        <a:t>3082567,58</a:t>
                      </a:r>
                      <a:endParaRPr lang="ru-RU" sz="1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Другие вопросы в области культуры, кинематографии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08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04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1 704576,0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1 701339,42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  <a:cs typeface="Times New Roman" pitchFamily="18" charset="0"/>
                        </a:rPr>
                        <a:t>221900,0</a:t>
                      </a:r>
                      <a:endParaRPr lang="ru-RU" sz="1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  <a:cs typeface="Times New Roman" pitchFamily="18" charset="0"/>
                        </a:rPr>
                        <a:t>221804,77</a:t>
                      </a:r>
                      <a:endParaRPr lang="ru-RU" sz="1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latin typeface="+mn-lt"/>
                        </a:rPr>
                        <a:t>Пенсионное обеспечение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206400,0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206341,41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Социальное обеспечение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03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15500,0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15463,36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Физическая культура и спорт 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  <a:cs typeface="Times New Roman" pitchFamily="18" charset="0"/>
                        </a:rPr>
                        <a:t>144200,00</a:t>
                      </a:r>
                      <a:endParaRPr lang="ru-RU" sz="1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  <a:cs typeface="Times New Roman" pitchFamily="18" charset="0"/>
                        </a:rPr>
                        <a:t>45056,10</a:t>
                      </a:r>
                      <a:endParaRPr lang="ru-RU" sz="1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Физическая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144200,00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45056,10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23382045,24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17799049,91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76,1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14377" y="810352"/>
            <a:ext cx="89058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 smtClean="0">
              <a:solidFill>
                <a:srgbClr val="7030A0"/>
              </a:solidFill>
            </a:endParaRPr>
          </a:p>
          <a:p>
            <a:pPr algn="ctr"/>
            <a:endParaRPr lang="ru-RU" sz="105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" y="817002"/>
            <a:ext cx="89058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 муниципального образования Калининский сельсовет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</a:rPr>
              <a:t> по разделам, подразделам за 2016 год</a:t>
            </a:r>
            <a:endParaRPr lang="ru-RU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Калининский сельсовет Усть-Абаканского района Республики Хакасия</a:t>
            </a:r>
          </a:p>
        </p:txBody>
      </p:sp>
      <p:graphicFrame>
        <p:nvGraphicFramePr>
          <p:cNvPr id="8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59013124"/>
              </p:ext>
            </p:extLst>
          </p:nvPr>
        </p:nvGraphicFramePr>
        <p:xfrm>
          <a:off x="472500" y="1371126"/>
          <a:ext cx="8976301" cy="509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Калининский сельсовет Усть-Абаканского района Республики Хакасия</a:t>
            </a:r>
          </a:p>
        </p:txBody>
      </p:sp>
      <p:graphicFrame>
        <p:nvGraphicFramePr>
          <p:cNvPr id="15" name="Объект 1"/>
          <p:cNvGraphicFramePr/>
          <p:nvPr>
            <p:extLst>
              <p:ext uri="{D42A27DB-BD31-4B8C-83A1-F6EECF244321}">
                <p14:modId xmlns:p14="http://schemas.microsoft.com/office/powerpoint/2010/main" xmlns="" val="2215004871"/>
              </p:ext>
            </p:extLst>
          </p:nvPr>
        </p:nvGraphicFramePr>
        <p:xfrm>
          <a:off x="320100" y="1475901"/>
          <a:ext cx="8976301" cy="509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 муниципальных целевых программ за 2016 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6428675"/>
              </p:ext>
            </p:extLst>
          </p:nvPr>
        </p:nvGraphicFramePr>
        <p:xfrm>
          <a:off x="281940" y="1173486"/>
          <a:ext cx="9471663" cy="534151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779689"/>
                <a:gridCol w="1209437"/>
                <a:gridCol w="1374944"/>
                <a:gridCol w="1107593"/>
              </a:tblGrid>
              <a:tr h="361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Наименование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План на 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2016 </a:t>
                      </a:r>
                      <a:r>
                        <a:rPr lang="ru-RU" sz="1000" b="1" u="none" strike="noStrike" dirty="0">
                          <a:latin typeface="+mn-lt"/>
                        </a:rPr>
                        <a:t>год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01.01.2017 </a:t>
                      </a:r>
                      <a:r>
                        <a:rPr lang="ru-RU" sz="1000" b="1" u="none" strike="noStrike" dirty="0">
                          <a:latin typeface="+mn-lt"/>
                        </a:rPr>
                        <a:t>г.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latin typeface="+mn-lt"/>
                        </a:rPr>
                        <a:t>Процент исполнения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1987" marR="1987" marT="1987" marB="0" anchor="ctr"/>
                </a:tc>
              </a:tr>
              <a:tr h="182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Муниципальные </a:t>
                      </a:r>
                      <a:r>
                        <a:rPr lang="ru-RU" sz="1000" b="1" u="none" strike="noStrike" dirty="0" smtClean="0">
                          <a:latin typeface="+mn-lt"/>
                        </a:rPr>
                        <a:t>программы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</a:tr>
              <a:tr h="36184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«Обеспечение общественного порядка и противодействие преступности в Калининском</a:t>
                      </a:r>
                      <a:r>
                        <a:rPr lang="ru-RU" sz="1000" u="none" strike="noStrike" baseline="0" dirty="0" smtClean="0">
                          <a:latin typeface="+mn-lt"/>
                        </a:rPr>
                        <a:t> сельсовете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  (2016-2020 годы)», в том числе: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18500,00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18117,99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97,9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2069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000" u="none" strike="noStrike" dirty="0" err="1" smtClean="0">
                          <a:latin typeface="+mn-lt"/>
                        </a:rPr>
                        <a:t>одпрограмма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 «Профилактика безнадзорности и правонарушений несовершеннолетних»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dirty="0" smtClean="0"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11500,00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11297,99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98,2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25399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-подпрограмма</a:t>
                      </a:r>
                      <a:r>
                        <a:rPr lang="ru-RU" sz="1000" u="none" strike="noStrike" baseline="0" dirty="0" smtClean="0">
                          <a:latin typeface="+mn-lt"/>
                        </a:rPr>
                        <a:t> «Противодействие незаконному обороту наркотиков, снижение масштабов наркотизации населения в Калининском сельсовете»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7000,00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6820,00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97,4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541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n-lt"/>
                        </a:rPr>
                        <a:t>Муниципальная программа "Защита населения и территорий 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Калининского сельсовета от </a:t>
                      </a:r>
                      <a:r>
                        <a:rPr lang="ru-RU" sz="1000" u="none" strike="noStrike" dirty="0">
                          <a:latin typeface="+mn-lt"/>
                        </a:rPr>
                        <a:t>чрезвычайных ситуаций, обеспечение пожарной безопасности и безопасности людей на водных объектах (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2016-2020 </a:t>
                      </a:r>
                      <a:r>
                        <a:rPr lang="ru-RU" sz="1000" u="none" strike="noStrike" dirty="0">
                          <a:latin typeface="+mn-lt"/>
                        </a:rPr>
                        <a:t>годы)"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47750,00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47743,20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2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«Дорожное хозяйство (2016-2020 годы)»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10661304,24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5661015,36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53,1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 «Развитие субъектов</a:t>
                      </a:r>
                      <a:r>
                        <a:rPr lang="ru-RU" sz="1000" u="none" strike="noStrike" baseline="0" dirty="0" smtClean="0">
                          <a:latin typeface="+mn-lt"/>
                        </a:rPr>
                        <a:t> малого и среднего предпринимательства в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 Калининском сельсовета (2016-2020 годы)»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5600,00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5590,00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99,8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«Устойчивое развитие территории Калининского сельсовета (2016-2020 годы)»: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1851337,00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1531060,05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82,7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2034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-подпрограмма «Энергосбережение и повышение энергетической эффективности в Калининском сельсовете (2016-2020 годы)»</a:t>
                      </a: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141800,00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141366,66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99,7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0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-подпрограмма «Благоустройство территории Калининского сельсовета (2016-2020 годы)»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1709537,00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1389693,39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81,3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28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«Повышение квалификации специалистов и работников администрации Калининского сельсовета на 2016-2018 годы»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36 000,00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36 000,00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n-lt"/>
                        </a:rPr>
                        <a:t>Муниципальная программа «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Культура Калининского сельсовета </a:t>
                      </a:r>
                      <a:r>
                        <a:rPr lang="ru-RU" sz="1000" u="none" strike="noStrike" dirty="0">
                          <a:latin typeface="+mn-lt"/>
                        </a:rPr>
                        <a:t>(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2016-2020 </a:t>
                      </a:r>
                      <a:r>
                        <a:rPr lang="ru-RU" sz="1000" u="none" strike="noStrike" dirty="0">
                          <a:latin typeface="+mn-lt"/>
                        </a:rPr>
                        <a:t>годы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)», в том числе: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4862673,00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4783907,00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98,4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2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latin typeface="+mn-lt"/>
                        </a:rPr>
                        <a:t>-Подпрограмма </a:t>
                      </a:r>
                      <a:r>
                        <a:rPr lang="ru-RU" sz="1000" u="none" strike="noStrike" dirty="0">
                          <a:latin typeface="+mn-lt"/>
                        </a:rPr>
                        <a:t>«Развитие культурного потенциала 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 Калининского сельсовета»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4862673,00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4783907,00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98,4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1130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Муниципальная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программа «Развитие мер социальной поддержки отдельных категорий граждан в Калининском сельсовете (2016-2020 годы)»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221900,00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221804,77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n-lt"/>
                        </a:rPr>
                        <a:t>Муниципальная программа  "Развитие физической культуры и спорта в 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Калининском сельсовете (2016 </a:t>
                      </a:r>
                      <a:r>
                        <a:rPr lang="ru-RU" sz="1000" u="none" strike="noStrike" dirty="0">
                          <a:latin typeface="+mn-lt"/>
                        </a:rPr>
                        <a:t>- 2020 годы)"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144 200,00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45056,10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31,2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20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17849264,24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12350294,47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69,2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7068192"/>
              </p:ext>
            </p:extLst>
          </p:nvPr>
        </p:nvGraphicFramePr>
        <p:xfrm>
          <a:off x="1045028" y="1402079"/>
          <a:ext cx="8264434" cy="49701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383"/>
                <a:gridCol w="2038929"/>
                <a:gridCol w="588671"/>
                <a:gridCol w="1108378"/>
                <a:gridCol w="4241073"/>
              </a:tblGrid>
              <a:tr h="51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№ </a:t>
                      </a:r>
                      <a:r>
                        <a:rPr lang="ru-RU" sz="900" b="1" u="none" strike="noStrike" dirty="0" err="1"/>
                        <a:t>п</a:t>
                      </a:r>
                      <a:r>
                        <a:rPr lang="ru-RU" sz="900" b="1" u="none" strike="noStrike" dirty="0"/>
                        <a:t>/</a:t>
                      </a:r>
                      <a:r>
                        <a:rPr lang="ru-RU" sz="900" b="1" u="none" strike="noStrike" dirty="0" err="1"/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Муниципальная                        программа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План на </a:t>
                      </a:r>
                      <a:r>
                        <a:rPr lang="ru-RU" sz="900" b="1" u="none" strike="noStrike" dirty="0" smtClean="0"/>
                        <a:t>2016 </a:t>
                      </a:r>
                      <a:r>
                        <a:rPr lang="ru-RU" sz="900" b="1" u="none" strike="noStrike" dirty="0"/>
                        <a:t>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Исполнение на </a:t>
                      </a:r>
                      <a:r>
                        <a:rPr lang="ru-RU" sz="900" b="1" u="none" strike="noStrike" dirty="0" smtClean="0"/>
                        <a:t>01.01.2017 </a:t>
                      </a:r>
                      <a:r>
                        <a:rPr lang="ru-RU" sz="900" b="1" u="none" strike="noStrike" dirty="0"/>
                        <a:t>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Информация о выполненных мероприятиях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5238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r>
                        <a:rPr lang="ru-RU" sz="800" b="1" u="none" strike="noStrike" dirty="0" smtClean="0">
                          <a:latin typeface="+mn-lt"/>
                        </a:rPr>
                        <a:t>Муниципальная</a:t>
                      </a:r>
                      <a:r>
                        <a:rPr lang="ru-RU" sz="800" b="1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800" b="1" u="none" strike="noStrike" dirty="0" smtClean="0">
                          <a:latin typeface="+mn-lt"/>
                        </a:rPr>
                        <a:t>программа  «Повышение квалификации специалистов и работников Калининского сельсовета 2016-2018 годы»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1.Обучение специалистов и работников муниципального образования Калининский сельсовет на курсах повышения квалификации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29336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r>
                        <a:rPr lang="ru-RU" sz="800" b="1" u="none" strike="noStrike" dirty="0" smtClean="0">
                          <a:latin typeface="+mn-lt"/>
                        </a:rPr>
                        <a:t>Муниципальная</a:t>
                      </a:r>
                      <a:r>
                        <a:rPr lang="ru-RU" sz="800" b="1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800" b="1" u="none" strike="noStrike" dirty="0" smtClean="0">
                          <a:latin typeface="+mn-lt"/>
                        </a:rPr>
                        <a:t>программа «Развитие</a:t>
                      </a:r>
                      <a:r>
                        <a:rPr lang="ru-RU" sz="800" b="1" u="none" strike="noStrike" baseline="0" dirty="0" smtClean="0">
                          <a:latin typeface="+mn-lt"/>
                        </a:rPr>
                        <a:t> субъектов малого и среднего предпринимательства в Калининском сельсовете (2016-2020 годы</a:t>
                      </a:r>
                      <a:r>
                        <a:rPr lang="ru-RU" sz="800" b="1" u="none" strike="noStrike" dirty="0" smtClean="0">
                          <a:latin typeface="+mn-lt"/>
                        </a:rPr>
                        <a:t>»)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5,6</a:t>
                      </a:r>
                      <a:endParaRPr lang="ru-RU" sz="10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5,6</a:t>
                      </a:r>
                      <a:endParaRPr lang="ru-RU" sz="10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1.Поздравление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благодарственными письмами лучших работников к «Дню предпринимателей»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13" name="Picture 92" descr="http://vasrda.gov.ua/uploads/2014/03/640.11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971674"/>
            <a:ext cx="1384300" cy="1134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660" y="4145280"/>
            <a:ext cx="3417888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2016 год</a:t>
            </a:r>
          </a:p>
          <a:p>
            <a:pPr marL="400050" indent="-400050" algn="ct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0100204"/>
              </p:ext>
            </p:extLst>
          </p:nvPr>
        </p:nvGraphicFramePr>
        <p:xfrm>
          <a:off x="790575" y="1310354"/>
          <a:ext cx="8773067" cy="49438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3396"/>
                <a:gridCol w="2236087"/>
                <a:gridCol w="624901"/>
                <a:gridCol w="959117"/>
                <a:gridCol w="4719566"/>
              </a:tblGrid>
              <a:tr h="3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План на </a:t>
                      </a:r>
                      <a:r>
                        <a:rPr lang="ru-RU" sz="800" b="1" u="none" strike="noStrike" dirty="0" smtClean="0"/>
                        <a:t>2016</a:t>
                      </a:r>
                      <a:r>
                        <a:rPr lang="ru-RU" sz="800" b="1" u="none" strike="noStrike" baseline="0" dirty="0" smtClean="0"/>
                        <a:t> </a:t>
                      </a:r>
                      <a:r>
                        <a:rPr lang="ru-RU" sz="800" b="1" u="none" strike="noStrike" dirty="0" smtClean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Исполнение на </a:t>
                      </a:r>
                      <a:r>
                        <a:rPr lang="ru-RU" sz="800" b="1" u="none" strike="noStrike" dirty="0" smtClean="0"/>
                        <a:t>01.01.2017 </a:t>
                      </a:r>
                      <a:r>
                        <a:rPr lang="ru-RU" sz="800" b="1" u="none" strike="noStrike" dirty="0"/>
                        <a:t>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7533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Повышение общественной и бытовой культуры </a:t>
                      </a:r>
                      <a:r>
                        <a:rPr lang="ru-RU" sz="800" b="1" u="none" strike="noStrike" dirty="0" smtClean="0"/>
                        <a:t>населения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61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«Культура </a:t>
                      </a:r>
                      <a:r>
                        <a:rPr lang="ru-RU" sz="800" b="1" u="none" strike="noStrike" dirty="0" smtClean="0"/>
                        <a:t>Калининского</a:t>
                      </a:r>
                      <a:r>
                        <a:rPr lang="ru-RU" sz="800" b="1" u="none" strike="noStrike" baseline="0" dirty="0" smtClean="0"/>
                        <a:t> сельсовета</a:t>
                      </a:r>
                      <a:r>
                        <a:rPr lang="ru-RU" sz="800" b="1" u="none" strike="noStrike" dirty="0" smtClean="0"/>
                        <a:t>(2016-2020 </a:t>
                      </a:r>
                      <a:r>
                        <a:rPr lang="ru-RU" sz="800" b="1" u="none" strike="noStrike" dirty="0"/>
                        <a:t>годы)»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4862 673,00</a:t>
                      </a:r>
                      <a:endParaRPr lang="ru-RU" sz="8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4783907,00</a:t>
                      </a:r>
                      <a:endParaRPr lang="ru-RU" sz="8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2162577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Подпрограмма «Развитие культурного потенциала </a:t>
                      </a:r>
                      <a:r>
                        <a:rPr lang="ru-RU" sz="800" b="1" u="none" strike="noStrike" dirty="0" smtClean="0"/>
                        <a:t> Калининского сельсовета»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4862 673,00</a:t>
                      </a:r>
                      <a:endParaRPr lang="ru-RU" sz="8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4783907,00</a:t>
                      </a:r>
                      <a:endParaRPr lang="ru-RU" sz="8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Заработная плата и </a:t>
                      </a:r>
                      <a:r>
                        <a:rPr lang="ru-RU" sz="800" b="0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налоги, </a:t>
                      </a:r>
                    </a:p>
                    <a:p>
                      <a:pPr algn="l" fontAlgn="t"/>
                      <a:r>
                        <a:rPr lang="ru-RU" sz="800" b="0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Коммунальные </a:t>
                      </a: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услуги,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в том числе </a:t>
                      </a: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(теплоэнергия-137,9 т.р. , электроэнергия-103,4)-243,1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</a:t>
                      </a:r>
                      <a:r>
                        <a:rPr lang="ru-RU" sz="800" b="0" i="0" u="none" strike="noStrike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.р</a:t>
                      </a: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..,</a:t>
                      </a:r>
                    </a:p>
                    <a:p>
                      <a:pPr algn="just" fontAlgn="t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Обучение по пожарному тех.минимуму-5,2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обслуживание электрической проводки – 19,5т,,р,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обслуживание узла учета и ремонт теплосчетчика – 47,4т.р.,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обслуживание пожарной сигнализации – 40,7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вывоз мусора – 3,1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поверка манометра – 0,9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услуги охраны на проведение новогодней ночи – 2,4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приобретение угля для клуба в с.Калинино-2-17,2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Уличная новогодняя гирлянда-7,8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Цветной катридж-2,6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Доводчик двери- 1,4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Краска эмаль-17,2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Труба – 7,4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Хозтовары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– 3,7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.</a:t>
                      </a:r>
                      <a:endParaRPr lang="ru-RU" sz="800" b="0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1734572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Мероприятия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00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r>
                        <a:rPr lang="ru-RU" sz="800" u="none" strike="noStrike" dirty="0" smtClean="0"/>
                        <a:t> Запланированные</a:t>
                      </a:r>
                      <a:r>
                        <a:rPr lang="ru-RU" sz="800" u="none" strike="noStrike" baseline="0" dirty="0" smtClean="0"/>
                        <a:t> м</a:t>
                      </a:r>
                      <a:r>
                        <a:rPr lang="ru-RU" sz="800" u="none" strike="noStrike" dirty="0" smtClean="0"/>
                        <a:t>ероприятия  на «День пожилого человека», «Новогодние утренники», «Милым дамам к дню 8-го марта», «Масленица», «День Села»- (сувенирная</a:t>
                      </a:r>
                      <a:r>
                        <a:rPr lang="ru-RU" sz="800" u="none" strike="noStrike" baseline="0" dirty="0" smtClean="0"/>
                        <a:t> и подарочная продукция, для мероприятий, </a:t>
                      </a:r>
                      <a:r>
                        <a:rPr lang="ru-RU" sz="800" u="none" strike="noStrike" dirty="0" smtClean="0"/>
                        <a:t>цветы ,благодарственные письма, грамоты, ГСМ на подвоз детей).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9" name="Рисунок 8" descr="http://masterscena.narod.ru/photo16.jpg"/>
          <p:cNvPicPr/>
          <p:nvPr/>
        </p:nvPicPr>
        <p:blipFill>
          <a:blip r:embed="rId3" cstate="print"/>
          <a:srcRect l="6804" t="7062" r="7216" b="7062"/>
          <a:stretch>
            <a:fillRect/>
          </a:stretch>
        </p:blipFill>
        <p:spPr bwMode="auto">
          <a:xfrm>
            <a:off x="4953000" y="4738687"/>
            <a:ext cx="2019300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Светлана Михайловна\Рабочий стол\фото\DSCN5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4667250"/>
            <a:ext cx="1990718" cy="142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Светлана Михайловна\Рабочий стол\клуб зал\IMG_0376.jpg"/>
          <p:cNvPicPr/>
          <p:nvPr/>
        </p:nvPicPr>
        <p:blipFill>
          <a:blip r:embed="rId5" cstate="print"/>
          <a:srcRect l="5452" r="4436" b="21128"/>
          <a:stretch>
            <a:fillRect/>
          </a:stretch>
        </p:blipFill>
        <p:spPr bwMode="auto">
          <a:xfrm>
            <a:off x="909635" y="2481606"/>
            <a:ext cx="2328865" cy="16515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www.wokingplasterers.com/wp-content/gallery/work/image08.jpg"/>
          <p:cNvPicPr/>
          <p:nvPr/>
        </p:nvPicPr>
        <p:blipFill>
          <a:blip r:embed="rId6" cstate="print"/>
          <a:srcRect l="12971" t="13380" r="13995" b="19484"/>
          <a:stretch>
            <a:fillRect/>
          </a:stretch>
        </p:blipFill>
        <p:spPr bwMode="auto">
          <a:xfrm>
            <a:off x="7429500" y="2481606"/>
            <a:ext cx="2043091" cy="189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special.astrobl.ru/sites/default/files/styles/news_full/public/images/teasers/id7023_art12969.jpg"/>
          <p:cNvPicPr>
            <a:picLocks noChangeAspect="1" noChangeArrowheads="1"/>
          </p:cNvPicPr>
          <p:nvPr/>
        </p:nvPicPr>
        <p:blipFill>
          <a:blip r:embed="rId7" cstate="print"/>
          <a:srcRect l="11719" t="12500" r="10937" b="3124"/>
          <a:stretch>
            <a:fillRect/>
          </a:stretch>
        </p:blipFill>
        <p:spPr bwMode="auto">
          <a:xfrm>
            <a:off x="7540591" y="4738687"/>
            <a:ext cx="2001882" cy="132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3814402"/>
              </p:ext>
            </p:extLst>
          </p:nvPr>
        </p:nvGraphicFramePr>
        <p:xfrm>
          <a:off x="561974" y="1245332"/>
          <a:ext cx="8869409" cy="50221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5960"/>
                <a:gridCol w="2260644"/>
                <a:gridCol w="631762"/>
                <a:gridCol w="1088088"/>
                <a:gridCol w="4652955"/>
              </a:tblGrid>
              <a:tr h="412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План на </a:t>
                      </a:r>
                      <a:r>
                        <a:rPr lang="ru-RU" sz="800" b="1" u="none" strike="noStrike" dirty="0" smtClean="0"/>
                        <a:t>2016 </a:t>
                      </a:r>
                      <a:r>
                        <a:rPr lang="ru-RU" sz="800" b="1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Исполнение на </a:t>
                      </a:r>
                      <a:r>
                        <a:rPr lang="ru-RU" sz="800" b="1" u="none" strike="noStrike" dirty="0" smtClean="0"/>
                        <a:t>01.01.2017 </a:t>
                      </a:r>
                      <a:r>
                        <a:rPr lang="ru-RU" sz="800" b="1" u="none" strike="noStrike" dirty="0"/>
                        <a:t>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210814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/>
                        <a:t>Повышение эффективности системы организации физкультуры и спорта, создание условий для здорового образа жизни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904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 "Развитие физической культуры и спорта в </a:t>
                      </a:r>
                      <a:r>
                        <a:rPr lang="ru-RU" sz="800" b="1" u="none" strike="noStrike" dirty="0" smtClean="0"/>
                        <a:t> Калининском сельсовете(2016 </a:t>
                      </a:r>
                      <a:r>
                        <a:rPr lang="ru-RU" sz="800" b="1" u="none" strike="noStrike" dirty="0"/>
                        <a:t>- 2020 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144,20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/>
                      </a:r>
                      <a:br>
                        <a:rPr lang="ru-RU" sz="800" u="none" strike="noStrike" dirty="0"/>
                      </a:br>
                      <a:endParaRPr lang="ru-RU" sz="800" u="none" strike="noStrike" baseline="0" dirty="0" smtClean="0"/>
                    </a:p>
                    <a:p>
                      <a:pPr algn="l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Заливка, очистка ледяного катка в течении  всей зимы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13" y="2281925"/>
            <a:ext cx="22002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00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388" y="4253600"/>
            <a:ext cx="2209800" cy="1804300"/>
          </a:xfrm>
          <a:prstGeom prst="rect">
            <a:avLst/>
          </a:prstGeom>
        </p:spPr>
      </p:pic>
      <p:pic>
        <p:nvPicPr>
          <p:cNvPr id="13" name="Рисунок 12" descr="C:\Documents and Settings\Светлана Михайловна\Рабочий стол\флеш №2\Съемный диск (F)\для клуба\100_63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925" y="2638425"/>
            <a:ext cx="4019549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4342959"/>
              </p:ext>
            </p:extLst>
          </p:nvPr>
        </p:nvGraphicFramePr>
        <p:xfrm>
          <a:off x="466640" y="1097788"/>
          <a:ext cx="9156337" cy="54027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3263"/>
                <a:gridCol w="2234106"/>
                <a:gridCol w="652200"/>
                <a:gridCol w="901923"/>
                <a:gridCol w="5024845"/>
              </a:tblGrid>
              <a:tr h="261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План на </a:t>
                      </a:r>
                      <a:r>
                        <a:rPr lang="ru-RU" sz="800" b="1" u="none" strike="noStrike" dirty="0" smtClean="0"/>
                        <a:t>2016</a:t>
                      </a:r>
                      <a:r>
                        <a:rPr lang="ru-RU" sz="800" b="1" u="none" strike="noStrike" baseline="0" dirty="0" smtClean="0"/>
                        <a:t> </a:t>
                      </a:r>
                      <a:r>
                        <a:rPr lang="ru-RU" sz="800" b="1" u="none" strike="noStrike" dirty="0" smtClean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Исполнение на </a:t>
                      </a:r>
                      <a:r>
                        <a:rPr lang="ru-RU" sz="800" b="1" u="none" strike="noStrike" dirty="0" smtClean="0"/>
                        <a:t>01.01.2017 </a:t>
                      </a:r>
                      <a:r>
                        <a:rPr lang="ru-RU" sz="800" b="1" u="none" strike="noStrike" dirty="0"/>
                        <a:t>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33521">
                <a:tc gridSpan="5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38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"Защита населения и территорий </a:t>
                      </a:r>
                      <a:r>
                        <a:rPr lang="ru-RU" sz="800" b="1" u="none" strike="noStrike" dirty="0" smtClean="0"/>
                        <a:t> Калининского сельсовета от </a:t>
                      </a:r>
                      <a:r>
                        <a:rPr lang="ru-RU" sz="800" b="1" u="none" strike="noStrike" dirty="0"/>
                        <a:t>чрезвычайных ситуаций, обеспечение пожарной безопасности и безопасности людей на водных объектах (</a:t>
                      </a:r>
                      <a:r>
                        <a:rPr lang="ru-RU" sz="800" b="1" u="none" strike="noStrike" dirty="0" smtClean="0"/>
                        <a:t>2016-2020 </a:t>
                      </a:r>
                      <a:r>
                        <a:rPr lang="ru-RU" sz="800" b="1" u="none" strike="noStrike" dirty="0"/>
                        <a:t>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47,8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47,7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Предотвращение </a:t>
                      </a:r>
                      <a:r>
                        <a:rPr lang="ru-RU" sz="800" u="none" strike="noStrike" dirty="0"/>
                        <a:t>чрезвычайной ситуации способной  возникнуть при переходе степных пожаров на населенные пункты. Приобретение ГСМ </a:t>
                      </a:r>
                      <a:r>
                        <a:rPr lang="ru-RU" sz="800" u="none" strike="noStrike" dirty="0" smtClean="0"/>
                        <a:t> (дизтоплива) для трактора</a:t>
                      </a:r>
                      <a:endParaRPr lang="ru-RU" sz="800" u="none" strike="noStrike" baseline="0" dirty="0"/>
                    </a:p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 </a:t>
                      </a:r>
                      <a:r>
                        <a:rPr lang="ru-RU" sz="800" u="none" strike="noStrike" dirty="0"/>
                        <a:t>Опашка минерализованных полос вокруг </a:t>
                      </a:r>
                      <a:r>
                        <a:rPr lang="ru-RU" sz="800" u="none" strike="noStrike" dirty="0" smtClean="0"/>
                        <a:t>населенного пункта   </a:t>
                      </a:r>
                    </a:p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Оплата по договорам гражданско-правового характера «матросам-спасателям», работавшим на Калининском карьере в летний период времени</a:t>
                      </a:r>
                    </a:p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Приобретение спец.оборудования (аптечка, плитка</a:t>
                      </a:r>
                      <a:r>
                        <a:rPr lang="ru-RU" sz="800" u="none" strike="noStrike" baseline="0" dirty="0" smtClean="0"/>
                        <a:t> </a:t>
                      </a:r>
                      <a:r>
                        <a:rPr lang="ru-RU" sz="800" u="none" strike="noStrike" dirty="0" smtClean="0"/>
                        <a:t>и т.д.) для «матросов-спасателей»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407044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Обеспечение общественной безопасности жителей </a:t>
                      </a:r>
                      <a:r>
                        <a:rPr lang="ru-RU" sz="800" b="1" u="none" strike="noStrike" baseline="0" dirty="0" smtClean="0"/>
                        <a:t> поселения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6943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«Обеспечение общественного порядка и противодействие преступности в Усть-Абаканском районе  (</a:t>
                      </a:r>
                      <a:r>
                        <a:rPr lang="ru-RU" sz="800" b="1" u="none" strike="noStrike" dirty="0" smtClean="0"/>
                        <a:t>2016-2020 </a:t>
                      </a:r>
                      <a:r>
                        <a:rPr lang="ru-RU" sz="800" b="1" u="none" strike="noStrike" dirty="0"/>
                        <a:t>годы)» </a:t>
                      </a:r>
                      <a:r>
                        <a:rPr lang="ru-RU" sz="800" b="1" u="none" strike="noStrike" dirty="0" smtClean="0"/>
                        <a:t>, в том числе: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751993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Подпрограмма </a:t>
                      </a:r>
                      <a:r>
                        <a:rPr lang="ru-RU" sz="800" b="1" u="none" strike="noStrike" dirty="0" smtClean="0"/>
                        <a:t>«</a:t>
                      </a:r>
                      <a:r>
                        <a:rPr lang="ru-RU" sz="800" b="1" u="none" strike="noStrike" baseline="0" dirty="0" smtClean="0">
                          <a:latin typeface="+mn-lt"/>
                        </a:rPr>
                        <a:t>Противодействие незаконному обороту наркотиков, снижение масштабов наркотизации населения в Калининском сельсовете»</a:t>
                      </a:r>
                      <a:endParaRPr lang="ru-RU" sz="800" b="1" u="none" strike="noStrike" dirty="0" smtClean="0"/>
                    </a:p>
                    <a:p>
                      <a:pPr algn="l" fontAlgn="t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latin typeface="+mn-lt"/>
                        </a:rPr>
                        <a:t>7,00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latin typeface="+mn-lt"/>
                        </a:rPr>
                        <a:t>6,80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1.Скашивание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конопли вокруг поселения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(приобретение дизтоплива)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1021780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Подпрограмма «Профилактика безнадзорности и правонарушений несовершеннолетних</a:t>
                      </a:r>
                      <a:r>
                        <a:rPr lang="ru-RU" sz="800" b="1" u="none" strike="noStrike" dirty="0" smtClean="0"/>
                        <a:t>»</a:t>
                      </a: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11,5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1.Приобретение кистей, краски для покраски детской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площадки  в д.Чапаево,</a:t>
                      </a:r>
                    </a:p>
                    <a:p>
                      <a:pPr algn="l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с.Калинино </a:t>
                      </a:r>
                      <a:endParaRPr lang="ru-RU" sz="8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2.Трудоустройство подростка в свободное от учебы время </a:t>
                      </a:r>
                    </a:p>
                    <a:p>
                      <a:pPr algn="l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 благоустройству поселения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71684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" y="2268855"/>
            <a:ext cx="2225040" cy="1076325"/>
          </a:xfrm>
          <a:prstGeom prst="rect">
            <a:avLst/>
          </a:prstGeom>
          <a:noFill/>
        </p:spPr>
      </p:pic>
      <p:pic>
        <p:nvPicPr>
          <p:cNvPr id="13" name="Picture 2" descr="http://xakac.info/files/news/e6/32/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190" y="3764280"/>
            <a:ext cx="1573530" cy="9525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760" y="5494020"/>
            <a:ext cx="1615440" cy="1028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2757361"/>
              </p:ext>
            </p:extLst>
          </p:nvPr>
        </p:nvGraphicFramePr>
        <p:xfrm>
          <a:off x="518162" y="1219200"/>
          <a:ext cx="9079771" cy="51518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1555"/>
                <a:gridCol w="2314261"/>
                <a:gridCol w="646747"/>
                <a:gridCol w="871459"/>
                <a:gridCol w="5005749"/>
              </a:tblGrid>
              <a:tr h="345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План на </a:t>
                      </a:r>
                      <a:r>
                        <a:rPr lang="ru-RU" sz="800" b="1" u="none" strike="noStrike" dirty="0" smtClean="0"/>
                        <a:t>2016 </a:t>
                      </a:r>
                      <a:r>
                        <a:rPr lang="ru-RU" sz="800" b="1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Исполнение на </a:t>
                      </a:r>
                      <a:r>
                        <a:rPr lang="ru-RU" sz="800" b="1" u="none" strike="noStrike" dirty="0" smtClean="0"/>
                        <a:t>01.01.2017 </a:t>
                      </a:r>
                      <a:r>
                        <a:rPr lang="ru-RU" sz="800" b="1" u="none" strike="noStrike" dirty="0"/>
                        <a:t>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20847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Развитие инженерных систем жизнеобеспечения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9233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1" u="none" strike="noStrike" dirty="0" smtClean="0"/>
                    </a:p>
                    <a:p>
                      <a:pPr algn="l" fontAlgn="t"/>
                      <a:endParaRPr lang="ru-RU" sz="800" b="1" u="none" strike="noStrike" dirty="0" smtClean="0"/>
                    </a:p>
                    <a:p>
                      <a:pPr algn="l" fontAlgn="t"/>
                      <a:endParaRPr lang="ru-RU" sz="800" b="1" u="none" strike="noStrike" dirty="0" smtClean="0"/>
                    </a:p>
                    <a:p>
                      <a:pPr algn="l" fontAlgn="t"/>
                      <a:endParaRPr lang="ru-RU" sz="800" b="1" u="none" strike="noStrike" dirty="0" smtClean="0"/>
                    </a:p>
                    <a:p>
                      <a:pPr algn="l" fontAlgn="t"/>
                      <a:endParaRPr lang="ru-RU" sz="800" b="1" u="none" strike="noStrike" dirty="0" smtClean="0"/>
                    </a:p>
                    <a:p>
                      <a:pPr algn="l" fontAlgn="t"/>
                      <a:endParaRPr lang="ru-RU" sz="800" b="1" u="none" strike="noStrike" dirty="0" smtClean="0"/>
                    </a:p>
                    <a:p>
                      <a:pPr algn="l" fontAlgn="t"/>
                      <a:r>
                        <a:rPr lang="ru-RU" sz="800" b="1" u="none" strike="noStrike" dirty="0" smtClean="0"/>
                        <a:t>подпрограмма </a:t>
                      </a:r>
                      <a:r>
                        <a:rPr lang="ru-RU" sz="800" b="1" u="none" strike="noStrike" dirty="0"/>
                        <a:t>"Энергосбережение и повышение энергетической эффективности в </a:t>
                      </a:r>
                      <a:r>
                        <a:rPr lang="ru-RU" sz="800" b="1" u="none" strike="noStrike" dirty="0" smtClean="0"/>
                        <a:t> Калининском</a:t>
                      </a:r>
                      <a:r>
                        <a:rPr lang="ru-RU" sz="800" b="1" u="none" strike="noStrike" baseline="0" dirty="0" smtClean="0"/>
                        <a:t> сельсовете</a:t>
                      </a:r>
                      <a:r>
                        <a:rPr lang="ru-RU" sz="800" b="1" u="none" strike="noStrike" dirty="0" smtClean="0"/>
                        <a:t> </a:t>
                      </a:r>
                      <a:r>
                        <a:rPr lang="ru-RU" sz="800" b="1" u="none" strike="noStrike" dirty="0"/>
                        <a:t>(</a:t>
                      </a:r>
                      <a:r>
                        <a:rPr lang="ru-RU" sz="800" b="1" u="none" strike="noStrike" dirty="0" smtClean="0"/>
                        <a:t>2016 </a:t>
                      </a:r>
                      <a:r>
                        <a:rPr lang="ru-RU" sz="800" b="1" u="none" strike="noStrike" dirty="0"/>
                        <a:t>- 2020 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141</a:t>
                      </a:r>
                      <a:r>
                        <a:rPr lang="ru-RU" sz="800" b="1" u="none" strike="noStrike" baseline="0" dirty="0" smtClean="0"/>
                        <a:t> 8</a:t>
                      </a:r>
                      <a:r>
                        <a:rPr lang="ru-RU" sz="800" b="1" u="none" strike="noStrike" dirty="0" smtClean="0"/>
                        <a:t>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141366,66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endParaRPr lang="ru-RU" sz="800" u="none" strike="noStrike" baseline="0" dirty="0" smtClean="0"/>
                    </a:p>
                    <a:p>
                      <a:pPr marL="0" indent="0" algn="l" fontAlgn="t">
                        <a:buNone/>
                      </a:pPr>
                      <a:r>
                        <a:rPr lang="ru-RU" sz="800" u="none" strike="noStrike" baseline="0" dirty="0" smtClean="0"/>
                        <a:t>1.Приобретение ламп ДНаТ-70-400</a:t>
                      </a:r>
                      <a:r>
                        <a:rPr lang="en-US" sz="800" u="none" strike="noStrike" baseline="0" dirty="0" smtClean="0"/>
                        <a:t>W,</a:t>
                      </a:r>
                      <a:r>
                        <a:rPr lang="ru-RU" sz="800" u="none" strike="noStrike" baseline="0" dirty="0" smtClean="0"/>
                        <a:t> ламп ДНаТ-150 </a:t>
                      </a:r>
                      <a:r>
                        <a:rPr lang="ru-RU" sz="800" u="none" strike="noStrike" baseline="0" dirty="0" err="1" smtClean="0"/>
                        <a:t>Лисма</a:t>
                      </a:r>
                      <a:r>
                        <a:rPr lang="ru-RU" sz="800" u="none" strike="noStrike" baseline="0" dirty="0" smtClean="0"/>
                        <a:t>; ламп </a:t>
                      </a:r>
                      <a:r>
                        <a:rPr lang="en-US" sz="800" u="none" strike="noStrike" baseline="0" dirty="0" smtClean="0"/>
                        <a:t>Philips HPL-N250WE40</a:t>
                      </a:r>
                      <a:r>
                        <a:rPr lang="ru-RU" sz="800" u="none" strike="noStrike" baseline="0" dirty="0" smtClean="0"/>
                        <a:t>.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Дроссели для натриевых ламп высокого давления, выключатели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3Замена и установка деревянных окон  на окна ПВХ в здании администрации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21091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u="none" strike="noStrike" dirty="0" smtClean="0"/>
                    </a:p>
                    <a:p>
                      <a:pPr algn="l" fontAlgn="t"/>
                      <a:endParaRPr lang="ru-RU" sz="800" b="1" u="none" strike="noStrike" dirty="0" smtClean="0"/>
                    </a:p>
                    <a:p>
                      <a:pPr algn="l" fontAlgn="t"/>
                      <a:r>
                        <a:rPr lang="ru-RU" sz="800" b="1" u="none" strike="noStrike" dirty="0" smtClean="0"/>
                        <a:t>подпрограмма «Благоустройство территории Калининского сельсовета (2016-2020 годы)»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1709537,00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1389693,36</a:t>
                      </a:r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1.Оплата за уличное освещение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2.Скашивание травы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3.Уборка мусора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9" name="Рисунок 8" descr="http://www.aitek-d.ru/upload/articles/articles436.jpg"/>
          <p:cNvPicPr/>
          <p:nvPr/>
        </p:nvPicPr>
        <p:blipFill>
          <a:blip r:embed="rId3" cstate="print"/>
          <a:srcRect l="16033" r="44303" b="58030"/>
          <a:stretch>
            <a:fillRect/>
          </a:stretch>
        </p:blipFill>
        <p:spPr bwMode="auto">
          <a:xfrm>
            <a:off x="4781547" y="2499360"/>
            <a:ext cx="2053593" cy="144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светодиодн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640" y="2554129"/>
            <a:ext cx="1866900" cy="12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светодиод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960" y="4732020"/>
            <a:ext cx="252222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 descr="010706(1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430" y="3215640"/>
            <a:ext cx="138303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7760" y="5166360"/>
            <a:ext cx="1562100" cy="12039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6220" y="4655820"/>
            <a:ext cx="1623060" cy="15621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15969" y="1209676"/>
            <a:ext cx="8894761" cy="4914899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финансированию источников дефицита бюджета муниципального образования 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муниципального образования Калининский сельсовет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образования Калининский сельсовет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исполнению  муниципальных целевых программ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штатной численности и фактических расходах на оплату труда работников муниципального образования 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муниципального образования Калининский сельсовет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Дополнительная информация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4661" y="422756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951846"/>
              </p:ext>
            </p:extLst>
          </p:nvPr>
        </p:nvGraphicFramePr>
        <p:xfrm>
          <a:off x="853439" y="1079861"/>
          <a:ext cx="8673739" cy="53304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927"/>
                <a:gridCol w="1931650"/>
                <a:gridCol w="572543"/>
                <a:gridCol w="848608"/>
                <a:gridCol w="4990011"/>
              </a:tblGrid>
              <a:tr h="342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endParaRPr lang="ru-RU" sz="800" b="1" u="none" strike="noStrike" dirty="0" smtClean="0"/>
                    </a:p>
                    <a:p>
                      <a:pPr algn="ctr" fontAlgn="ctr"/>
                      <a:r>
                        <a:rPr lang="ru-RU" sz="800" b="1" u="none" strike="noStrike" dirty="0" err="1" smtClean="0"/>
                        <a:t>п</a:t>
                      </a:r>
                      <a:r>
                        <a:rPr lang="ru-RU" sz="800" b="1" u="none" strike="noStrike" dirty="0" smtClean="0"/>
                        <a:t>/</a:t>
                      </a:r>
                      <a:r>
                        <a:rPr lang="ru-RU" sz="800" b="1" u="none" strike="noStrike" dirty="0" err="1" smtClean="0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План на </a:t>
                      </a:r>
                      <a:r>
                        <a:rPr lang="ru-RU" sz="800" b="1" u="none" strike="noStrike" dirty="0" smtClean="0"/>
                        <a:t>2016 </a:t>
                      </a:r>
                      <a:r>
                        <a:rPr lang="ru-RU" sz="800" b="1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Исполнение на </a:t>
                      </a:r>
                      <a:r>
                        <a:rPr lang="ru-RU" sz="800" b="1" u="none" strike="noStrike" dirty="0" smtClean="0"/>
                        <a:t>01.01.2017г</a:t>
                      </a:r>
                      <a:r>
                        <a:rPr lang="ru-RU" sz="800" b="1" u="none" strike="noStrike" dirty="0"/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74913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Развитие транспортной системы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7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</a:t>
                      </a:r>
                      <a:r>
                        <a:rPr lang="ru-RU" sz="800" b="1" u="none" strike="noStrike" dirty="0" smtClean="0"/>
                        <a:t>«Дорожное  хозяйство(2016-2020 </a:t>
                      </a:r>
                      <a:r>
                        <a:rPr lang="ru-RU" sz="800" b="1" u="none" strike="noStrike" dirty="0"/>
                        <a:t>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10661304,24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5661015,36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4244125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r>
                        <a:rPr lang="ru-RU" sz="800" u="none" strike="noStrike" dirty="0" smtClean="0"/>
                        <a:t>1.Приобретение дорожных знаков и креплений для них;</a:t>
                      </a:r>
                    </a:p>
                    <a:p>
                      <a:pPr algn="l" fontAlgn="t"/>
                      <a:r>
                        <a:rPr lang="ru-RU" sz="800" u="none" strike="noStrike" dirty="0" smtClean="0"/>
                        <a:t>2.Приобретение  краски для нанесения дорожной разметки;</a:t>
                      </a:r>
                    </a:p>
                    <a:p>
                      <a:pPr algn="l" fontAlgn="t"/>
                      <a:r>
                        <a:rPr lang="ru-RU" sz="800" u="none" strike="noStrike" dirty="0" smtClean="0"/>
                        <a:t>3. Приобретение металлической трубы для установки  дорожных знаков;</a:t>
                      </a:r>
                    </a:p>
                    <a:p>
                      <a:pPr algn="l" fontAlgn="t"/>
                      <a:r>
                        <a:rPr lang="ru-RU" sz="800" u="none" strike="noStrike" dirty="0" smtClean="0"/>
                        <a:t>4.Грейдирование дорог</a:t>
                      </a:r>
                      <a:r>
                        <a:rPr lang="ru-RU" sz="800" u="none" strike="noStrike" baseline="0" dirty="0" smtClean="0"/>
                        <a:t> поселения;</a:t>
                      </a:r>
                      <a:endParaRPr lang="ru-RU" sz="800" u="none" strike="noStrike" dirty="0" smtClean="0"/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 Ремонт асфальтового покрытия части ул.Советская с.Калинино, ул.Мира д.Чапаево, ул.Ленина с.Калинино;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6.Ремонт асфальтового покрытия автомобильной дороги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 ул.Маршала Жукова с.Калинино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77828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4" y="2177152"/>
            <a:ext cx="3297241" cy="176619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43348"/>
            <a:ext cx="3030582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P1020378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00800" y="1441831"/>
            <a:ext cx="3162300" cy="1664007"/>
          </a:xfrm>
        </p:spPr>
      </p:pic>
      <p:pic>
        <p:nvPicPr>
          <p:cNvPr id="10" name="Picture 10" descr="пешеходный переход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084" y="4191002"/>
            <a:ext cx="3297241" cy="219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24" y="1238674"/>
            <a:ext cx="8497093" cy="6164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00050" indent="-400050" algn="ctr"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23849" y="854993"/>
            <a:ext cx="9172575" cy="5012407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Калининского сельсовета Усть-Абаканского района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Хакасия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655131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с.Калинино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ул.Ленина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51В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Калининского сельсовета  - Сажин Иван Александ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ович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(8 39032)    2-75-36                   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(8 39032)    2-75-94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Материал подготовила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Коптелина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Е.В.-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зам.главного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бухгалтера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E-mail: mo-kalinino@list.ru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20044" y="240715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3918" y="1325840"/>
            <a:ext cx="91842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Годовой отчет об исполнении бюджета муниципального образования Калининский сельсовет Усть-Абаканского района Республики Хакасия, представляемый в Совет депутатов, составляет бухгалтерия администрации Калининского сельсовета.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Отчет об исполнении бюджета за отчетный год направляется на рассмотрение и утверждение в Совет депутатов не позднее 1 апреля текущего года.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Отчет 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год).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Отчет составляется в соответствии с той же структурой и бюджетной классификацией, которые применялись при утверждении бюджета поселения.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До начала рассмотрения Советом депутатов годового отчета проводятся публичные слушания по нему.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Публичные слушания по годовому отчету проводятся в порядке, аналогичном порядку проведения публичных слушаний по проекту решения о бюджете муниципального образования.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По результатам рассмотрения годового отчета Совет депутатов принимает решение об утверждении либо отклонении решения об исполнении бюджета муниципального образования.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1" y="2135128"/>
            <a:ext cx="56034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Доходы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бюджета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поступившие в бюджет денежные средства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898" y="2738347"/>
            <a:ext cx="4229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выплаченные из бюджета денежные средства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98" y="3323517"/>
            <a:ext cx="4779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Сбалансированный бюджет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7161" y="3721996"/>
            <a:ext cx="1823625" cy="17768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ДОХОДЫ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89239" y="3716230"/>
            <a:ext cx="1933575" cy="18929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РАСХОДЫ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20044" y="240715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872" y="1228725"/>
            <a:ext cx="953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год).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32225" y="4508187"/>
            <a:ext cx="1062446" cy="3570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=</a:t>
            </a:r>
            <a:endParaRPr lang="ru-RU" sz="3200" b="1" dirty="0"/>
          </a:p>
        </p:txBody>
      </p:sp>
      <p:pic>
        <p:nvPicPr>
          <p:cNvPr id="31746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5498826"/>
            <a:ext cx="2219325" cy="121629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867400" y="2012017"/>
            <a:ext cx="387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Дефицит бюджета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превышение расходов бюджета над его доходами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6526" y="4112764"/>
            <a:ext cx="387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Профицит бюджета </a:t>
            </a:r>
            <a:r>
              <a:rPr lang="ru-RU" dirty="0" smtClean="0"/>
              <a:t>–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превышение доходов бюджета над его расходами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981" y="5071306"/>
            <a:ext cx="1761194" cy="164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642" y="2628899"/>
            <a:ext cx="1692074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814" y="155571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6809" y="1155603"/>
            <a:ext cx="90482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Источники финансирования дефицита бюджета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51270" y="2489426"/>
            <a:ext cx="3340279" cy="12627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разница между полученными (поступившими) и погашенными средствами по кредиту банков </a:t>
            </a:r>
          </a:p>
          <a:p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5307874" y="3926787"/>
            <a:ext cx="3283676" cy="12932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разница между полученными (поступившими) и погашенными средствами по кредиту от других уровней бюджета </a:t>
            </a:r>
            <a:endParaRPr lang="ru-RU" dirty="0" smtClean="0"/>
          </a:p>
        </p:txBody>
      </p:sp>
      <p:sp>
        <p:nvSpPr>
          <p:cNvPr id="20" name="Овал 19"/>
          <p:cNvSpPr/>
          <p:nvPr/>
        </p:nvSpPr>
        <p:spPr>
          <a:xfrm>
            <a:off x="5277393" y="5383268"/>
            <a:ext cx="3314157" cy="11495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остатки средств на счетах по учету средств бюджета </a:t>
            </a:r>
            <a:endParaRPr lang="ru-RU" sz="1200" dirty="0" smtClean="0"/>
          </a:p>
        </p:txBody>
      </p:sp>
      <p:sp>
        <p:nvSpPr>
          <p:cNvPr id="21" name="Овал 20"/>
          <p:cNvSpPr/>
          <p:nvPr/>
        </p:nvSpPr>
        <p:spPr>
          <a:xfrm>
            <a:off x="857250" y="3331478"/>
            <a:ext cx="2724153" cy="23575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Дефицит бюджета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3130814">
            <a:off x="4388070" y="3057549"/>
            <a:ext cx="513806" cy="12795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4320362" y="3902447"/>
            <a:ext cx="513806" cy="121562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6818165">
            <a:off x="4233278" y="4612197"/>
            <a:ext cx="513806" cy="121562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20044" y="240715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964603"/>
            <a:ext cx="2266950" cy="12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814" y="155571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20044" y="0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950" y="1116600"/>
            <a:ext cx="93249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Межбюджетные трансферты 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бюджетной системы Российской Федерации другому бюджету бюджетной системы Российской Федерации 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43800" y="2299064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Dotatio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48154" y="3091546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Subsidium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accent2">
                    <a:lumMod val="75000"/>
                  </a:schemeClr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22177" y="4136573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Sub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venire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1521" y="2490653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8778" y="5630103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Стрелка влево 38"/>
          <p:cNvSpPr/>
          <p:nvPr/>
        </p:nvSpPr>
        <p:spPr>
          <a:xfrm rot="20804216">
            <a:off x="2244579" y="2567262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>
            <a:off x="2251169" y="4685223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>
            <a:off x="2194560" y="3422470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 rot="878422">
            <a:off x="2258518" y="5745149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Республики Хакасия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79791" y="1293113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Виды доходов местного бюджета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2217" y="2246812"/>
            <a:ext cx="2952206" cy="3675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3577" y="1911531"/>
            <a:ext cx="2973978" cy="41931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endParaRPr lang="ru-RU" sz="1400" dirty="0" smtClean="0"/>
          </a:p>
          <a:p>
            <a:r>
              <a:rPr lang="ru-RU" sz="1400" dirty="0" smtClean="0"/>
              <a:t>•доходы от поступления налога на имущество: (налог на имущество физических лиц, земельный налог с физических лиц и организаций)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•штрафы, 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79626" y="2272665"/>
            <a:ext cx="2952206" cy="3675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районного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                         Усть-Абаканского района Республики Хакасия за 2016 год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912972104"/>
              </p:ext>
            </p:extLst>
          </p:nvPr>
        </p:nvGraphicFramePr>
        <p:xfrm>
          <a:off x="619125" y="1147465"/>
          <a:ext cx="8434387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Усть-Абаканского района Республики Хакасия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3570454"/>
              </p:ext>
            </p:extLst>
          </p:nvPr>
        </p:nvGraphicFramePr>
        <p:xfrm>
          <a:off x="267826" y="1458245"/>
          <a:ext cx="4465908" cy="300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 flipV="1">
            <a:off x="1380955" y="4403126"/>
            <a:ext cx="189798" cy="14530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500780" y="4650520"/>
            <a:ext cx="1808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Объем собственных доходов 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573" y="4660095"/>
            <a:ext cx="1668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Общий объем доходов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00650" y="1776553"/>
            <a:ext cx="4152362" cy="157624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Собственные доходы в общем объеме доходов бюджета муниципального образования составляют 50,1%, план поступления по ним выполнен на 101,1% (при плане 9041,1 тыс. руб., поступило 9141,3 тыс. руб.). </a:t>
            </a:r>
            <a:endPara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248592" y="1150270"/>
            <a:ext cx="838517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ОБЪЕМ И СТРУКТУРА </a:t>
            </a:r>
            <a:r>
              <a:rPr lang="ru-RU" sz="1400" b="1" dirty="0" smtClean="0"/>
              <a:t>ДОХОДОВ </a:t>
            </a:r>
            <a:r>
              <a:rPr lang="ru-RU" sz="1400" b="1" dirty="0"/>
              <a:t>БЮДЖЕТА </a:t>
            </a:r>
            <a:r>
              <a:rPr lang="ru-RU" sz="1400" b="1" dirty="0" smtClean="0"/>
              <a:t> ПОСЕЛЕНИЯ, </a:t>
            </a:r>
            <a:r>
              <a:rPr lang="ru-RU" sz="1400" b="1" dirty="0"/>
              <a:t>ТЫС.РУБ.</a:t>
            </a:r>
          </a:p>
        </p:txBody>
      </p:sp>
      <p:pic>
        <p:nvPicPr>
          <p:cNvPr id="14" name="Picture 38" descr="C:\Users\Администратор\Desktop\ПРОЕКТ\Благоустройство (д. Чапаево )\Благоустройство (д. Чапаево )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3" t="6154" r="26509" b="4470"/>
          <a:stretch>
            <a:fillRect/>
          </a:stretch>
        </p:blipFill>
        <p:spPr bwMode="auto">
          <a:xfrm>
            <a:off x="5286376" y="3676650"/>
            <a:ext cx="4066636" cy="3004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tigp.tathost.ru/images/cms/data/grado/gen_plan/gen_plan14.jpg"/>
          <p:cNvPicPr/>
          <p:nvPr/>
        </p:nvPicPr>
        <p:blipFill>
          <a:blip r:embed="rId5" cstate="print"/>
          <a:srcRect l="1924" t="10204" r="1390" b="4928"/>
          <a:stretch>
            <a:fillRect/>
          </a:stretch>
        </p:blipFill>
        <p:spPr bwMode="auto">
          <a:xfrm>
            <a:off x="1380955" y="5112184"/>
            <a:ext cx="2838620" cy="151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2346</Words>
  <Application>Microsoft Office PowerPoint</Application>
  <PresentationFormat>Лист A4 (210x297 мм)</PresentationFormat>
  <Paragraphs>594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2_Трек</vt:lpstr>
      <vt:lpstr>1_Поток</vt:lpstr>
      <vt:lpstr>            Отчет об исполнении бюджета муниципального образования Калининский сельсовет Усть-Абаканского района республики хакасия  за 2016 год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2016-02-17T06:12:14Z</dcterms:created>
  <dcterms:modified xsi:type="dcterms:W3CDTF">2017-06-18T07:53:34Z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