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6" r:id="rId2"/>
    <p:sldMasterId id="2147483750" r:id="rId3"/>
  </p:sldMasterIdLst>
  <p:notesMasterIdLst>
    <p:notesMasterId r:id="rId25"/>
  </p:notesMasterIdLst>
  <p:handoutMasterIdLst>
    <p:handoutMasterId r:id="rId26"/>
  </p:handoutMasterIdLst>
  <p:sldIdLst>
    <p:sldId id="376" r:id="rId4"/>
    <p:sldId id="322" r:id="rId5"/>
    <p:sldId id="369" r:id="rId6"/>
    <p:sldId id="323" r:id="rId7"/>
    <p:sldId id="326" r:id="rId8"/>
    <p:sldId id="327" r:id="rId9"/>
    <p:sldId id="329" r:id="rId10"/>
    <p:sldId id="330" r:id="rId11"/>
    <p:sldId id="331" r:id="rId12"/>
    <p:sldId id="332" r:id="rId13"/>
    <p:sldId id="334" r:id="rId14"/>
    <p:sldId id="337" r:id="rId15"/>
    <p:sldId id="335" r:id="rId16"/>
    <p:sldId id="339" r:id="rId17"/>
    <p:sldId id="353" r:id="rId18"/>
    <p:sldId id="352" r:id="rId19"/>
    <p:sldId id="355" r:id="rId20"/>
    <p:sldId id="360" r:id="rId21"/>
    <p:sldId id="362" r:id="rId22"/>
    <p:sldId id="363" r:id="rId23"/>
    <p:sldId id="375" r:id="rId2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FF99"/>
    <a:srgbClr val="4A9667"/>
    <a:srgbClr val="736E6D"/>
    <a:srgbClr val="807D60"/>
    <a:srgbClr val="489852"/>
    <a:srgbClr val="FF5050"/>
    <a:srgbClr val="00FF00"/>
    <a:srgbClr val="00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379" autoAdjust="0"/>
  </p:normalViewPr>
  <p:slideViewPr>
    <p:cSldViewPr snapToGrid="0">
      <p:cViewPr>
        <p:scale>
          <a:sx n="100" d="100"/>
          <a:sy n="100" d="100"/>
        </p:scale>
        <p:origin x="-1644" y="-2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1699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22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муниципального района 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НДФЛ</c:v>
                </c:pt>
                <c:pt idx="2">
                  <c:v>сельхозналог</c:v>
                </c:pt>
                <c:pt idx="3">
                  <c:v>Государственная пошлина</c:v>
                </c:pt>
                <c:pt idx="4">
                  <c:v>Налог на имущество физ лиц</c:v>
                </c:pt>
                <c:pt idx="5">
                  <c:v>Земельный налог с организаций</c:v>
                </c:pt>
                <c:pt idx="6">
                  <c:v>Земельный налог с физ.лиц</c:v>
                </c:pt>
                <c:pt idx="7">
                  <c:v>Доходы от оказания платных услуг и компенсации затрат</c:v>
                </c:pt>
                <c:pt idx="9">
                  <c:v>Штрафы</c:v>
                </c:pt>
                <c:pt idx="10">
                  <c:v>Прочие неналоговые доходы</c:v>
                </c:pt>
                <c:pt idx="11">
                  <c:v>Безвозмездные поступления от других бюджетов</c:v>
                </c:pt>
                <c:pt idx="12">
                  <c:v>Прочие безвозмездные поступления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2306.3000000000002</c:v>
                </c:pt>
                <c:pt idx="2">
                  <c:v>0.01</c:v>
                </c:pt>
                <c:pt idx="3">
                  <c:v>18.399999999999999</c:v>
                </c:pt>
                <c:pt idx="4">
                  <c:v>693.8</c:v>
                </c:pt>
                <c:pt idx="5">
                  <c:v>216.6</c:v>
                </c:pt>
                <c:pt idx="6">
                  <c:v>1990.6</c:v>
                </c:pt>
                <c:pt idx="7">
                  <c:v>12.8</c:v>
                </c:pt>
                <c:pt idx="9">
                  <c:v>2</c:v>
                </c:pt>
                <c:pt idx="10">
                  <c:v>-9.3000000000000007</c:v>
                </c:pt>
                <c:pt idx="11">
                  <c:v>7549.6</c:v>
                </c:pt>
                <c:pt idx="12">
                  <c:v>120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  <c:pictureOptions>
        <c:pictureFormat val="stretch"/>
      </c:pictureOptions>
    </c:backWall>
    <c:plotArea>
      <c:layout>
        <c:manualLayout>
          <c:layoutTarget val="inner"/>
          <c:xMode val="edge"/>
          <c:yMode val="edge"/>
          <c:x val="0.1695677302032077"/>
          <c:y val="3.8115411331314963E-2"/>
          <c:w val="0.73872275514007935"/>
          <c:h val="0.9110640402269305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собственных доходов в общем обьеме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8.0957108834306485E-2"/>
                  <c:y val="-4.061030574443966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5231,3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133737277054804E-2"/>
                  <c:y val="-8.2032228977142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25454436686458E-2"/>
                  <c:y val="1.230483434657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2015 г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260138.9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Общий объем доходов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5.8069827221067238E-2"/>
                  <c:y val="1.3338726625132134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ru-RU" baseline="0" dirty="0" smtClean="0"/>
                      <a:t>780,9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557018392451484E-2"/>
                  <c:y val="8.2033168744562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941104961452356E-2"/>
                  <c:y val="8.1993152564687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2015 г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1005736.6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cylinder"/>
        <c:axId val="24589440"/>
        <c:axId val="24590976"/>
        <c:axId val="0"/>
      </c:bar3DChart>
      <c:catAx>
        <c:axId val="24589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7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590976"/>
        <c:crosses val="autoZero"/>
        <c:auto val="1"/>
        <c:lblAlgn val="ctr"/>
        <c:lblOffset val="100"/>
        <c:noMultiLvlLbl val="0"/>
      </c:catAx>
      <c:valAx>
        <c:axId val="24590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589440"/>
        <c:crosses val="autoZero"/>
        <c:crossBetween val="between"/>
      </c:valAx>
      <c:spPr>
        <a:noFill/>
        <a:ln w="25370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>
                <a:solidFill>
                  <a:srgbClr val="002060"/>
                </a:solidFill>
              </a:rPr>
              <a:t>Структура расходов бюджета   муниципального образования </a:t>
            </a:r>
            <a:r>
              <a:rPr lang="ru-RU" dirty="0" smtClean="0">
                <a:solidFill>
                  <a:srgbClr val="002060"/>
                </a:solidFill>
              </a:rPr>
              <a:t>Калининский сельсовет  </a:t>
            </a:r>
            <a:r>
              <a:rPr lang="ru-RU" dirty="0">
                <a:solidFill>
                  <a:srgbClr val="002060"/>
                </a:solidFill>
              </a:rPr>
              <a:t>в 2015 году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defRPr sz="11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тыс. рублей)</a:t>
            </a: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0.17348753311081191"/>
          <c:y val="1.246263862860540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99788583509514E-2"/>
          <c:y val="0.2385496183206107"/>
          <c:w val="0.47098923955260424"/>
          <c:h val="0.52633167670852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bubble3D val="0"/>
            <c:explosion val="13"/>
          </c:dPt>
          <c:dLbls>
            <c:numFmt formatCode="#,##0.0" sourceLinked="0"/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расходы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 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2655.9</c:v>
                </c:pt>
                <c:pt idx="1">
                  <c:v>190.9</c:v>
                </c:pt>
                <c:pt idx="2">
                  <c:v>65</c:v>
                </c:pt>
                <c:pt idx="3">
                  <c:v>4132.8999999999996</c:v>
                </c:pt>
                <c:pt idx="4">
                  <c:v>962.4</c:v>
                </c:pt>
                <c:pt idx="5">
                  <c:v>19.899999999999999</c:v>
                </c:pt>
                <c:pt idx="6">
                  <c:v>4115.6000000000004</c:v>
                </c:pt>
                <c:pt idx="7">
                  <c:v>142.19999999999999</c:v>
                </c:pt>
                <c:pt idx="8">
                  <c:v>138.5</c:v>
                </c:pt>
                <c:pt idx="9">
                  <c:v>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49395780251188032"/>
          <c:y val="0.1667996613739674"/>
          <c:w val="0.50263692249933867"/>
          <c:h val="0.7896798285144222"/>
        </c:manualLayout>
      </c:layout>
      <c:overlay val="0"/>
      <c:txPr>
        <a:bodyPr/>
        <a:lstStyle/>
        <a:p>
          <a:pPr>
            <a:defRPr sz="1097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97" b="1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r>
              <a:rPr lang="ru-RU" dirty="0">
                <a:solidFill>
                  <a:srgbClr val="002060"/>
                </a:solidFill>
              </a:rPr>
              <a:t>Структура расходов бюджета   муниципального образования </a:t>
            </a:r>
            <a:r>
              <a:rPr lang="ru-RU" dirty="0" smtClean="0">
                <a:solidFill>
                  <a:srgbClr val="002060"/>
                </a:solidFill>
              </a:rPr>
              <a:t>Калининский сельсовет  </a:t>
            </a:r>
            <a:r>
              <a:rPr lang="ru-RU" dirty="0">
                <a:solidFill>
                  <a:srgbClr val="002060"/>
                </a:solidFill>
              </a:rPr>
              <a:t>в 2015 году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defRPr sz="1197" b="1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в процентах)
</a:t>
            </a:r>
          </a:p>
        </c:rich>
      </c:tx>
      <c:layout>
        <c:manualLayout>
          <c:xMode val="edge"/>
          <c:yMode val="edge"/>
          <c:x val="0.17348753311081191"/>
          <c:y val="1.246263862860540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99788583509514E-2"/>
          <c:y val="0.2385496183206107"/>
          <c:w val="0.47098923955260408"/>
          <c:h val="0.52633167670852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Калининский сельсовет</c:v>
                </c:pt>
              </c:strCache>
            </c:strRef>
          </c:tx>
          <c:explosion val="25"/>
          <c:dPt>
            <c:idx val="6"/>
            <c:bubble3D val="0"/>
            <c:explosion val="13"/>
          </c:dPt>
          <c:dLbls>
            <c:numFmt formatCode="#,##0.0" sourceLinked="0"/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расходы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 0,1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20.9</c:v>
                </c:pt>
                <c:pt idx="1">
                  <c:v>1.5</c:v>
                </c:pt>
                <c:pt idx="2">
                  <c:v>0.5</c:v>
                </c:pt>
                <c:pt idx="3">
                  <c:v>32.6</c:v>
                </c:pt>
                <c:pt idx="4">
                  <c:v>7.5</c:v>
                </c:pt>
                <c:pt idx="5">
                  <c:v>0.15</c:v>
                </c:pt>
                <c:pt idx="6">
                  <c:v>32.4</c:v>
                </c:pt>
                <c:pt idx="7">
                  <c:v>1.1200000000000001</c:v>
                </c:pt>
                <c:pt idx="8">
                  <c:v>1.0900000000000001</c:v>
                </c:pt>
                <c:pt idx="9">
                  <c:v>2.06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49395780251188032"/>
          <c:y val="0.1667996613739674"/>
          <c:w val="0.50263692249933867"/>
          <c:h val="0.78967982851442176"/>
        </c:manualLayout>
      </c:layout>
      <c:overlay val="0"/>
      <c:txPr>
        <a:bodyPr/>
        <a:lstStyle/>
        <a:p>
          <a:pPr>
            <a:defRPr sz="1097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0.25974</cdr:x>
      <cdr:y>0.33425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lum bright="20000"/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2190748" cy="184338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</cdr:x>
      <cdr:y>0.68486</cdr:y>
    </cdr:from>
    <cdr:to>
      <cdr:x>0.25476</cdr:x>
      <cdr:y>1</cdr:y>
    </cdr:to>
    <cdr:pic>
      <cdr:nvPicPr>
        <cdr:cNvPr id="3" name="Picture 4" descr="http://provincialynews.ru/_ph/14/237748319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619125" y="3776986"/>
          <a:ext cx="2148744" cy="1737989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0.84314</cdr:x>
      <cdr:y>0.11628</cdr:y>
    </cdr:from>
    <cdr:to>
      <cdr:x>1</cdr:x>
      <cdr:y>0.23256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6344" y="36004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0.75101</cdr:x>
      <cdr:y>0.18605</cdr:y>
    </cdr:from>
    <cdr:to>
      <cdr:x>1</cdr:x>
      <cdr:y>0.48136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84376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0.11341</cdr:x>
      <cdr:y>0.15102</cdr:y>
    </cdr:from>
    <cdr:to>
      <cdr:x>0.20012</cdr:x>
      <cdr:y>0.92699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06463" y="472296"/>
          <a:ext cx="387240" cy="24266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solidFill>
            <a:schemeClr val="tx2">
              <a:lumMod val="40000"/>
              <a:lumOff val="6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0.61157</cdr:x>
      <cdr:y>0.95349</cdr:y>
    </cdr:from>
    <cdr:to>
      <cdr:x>0.65004</cdr:x>
      <cdr:y>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2731200" y="2981835"/>
          <a:ext cx="171803" cy="145450"/>
        </a:xfrm>
        <a:prstGeom xmlns:a="http://schemas.openxmlformats.org/drawingml/2006/main" prst="rect">
          <a:avLst/>
        </a:prstGeom>
        <a:solidFill xmlns:a="http://schemas.openxmlformats.org/drawingml/2006/main">
          <a:srgbClr val="FF66FF"/>
        </a:solidFill>
        <a:ln xmlns:a="http://schemas.openxmlformats.org/drawingml/2006/main">
          <a:solidFill>
            <a:srgbClr val="FF66FF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0.56832</cdr:x>
      <cdr:y>0.14769</cdr:y>
    </cdr:from>
    <cdr:to>
      <cdr:x>0.56832</cdr:x>
      <cdr:y>0.31048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2538060" y="461864"/>
          <a:ext cx="0" cy="50909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prstDash val="das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</cdr:x>
      <cdr:y>0.39843</cdr:y>
    </cdr:from>
    <cdr:to>
      <cdr:x>0.574</cdr:x>
      <cdr:y>0.58448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2563445" y="1246007"/>
          <a:ext cx="0" cy="58183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prstDash val="das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0.36189</cdr:x>
      <cdr:y>0.52076</cdr:y>
    </cdr:from>
    <cdr:to>
      <cdr:x>0.56895</cdr:x>
      <cdr:y>0.61379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489674" y="1614568"/>
          <a:ext cx="852339" cy="288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40,9%</a:t>
          </a:r>
          <a:endParaRPr lang="ru-RU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ru-RU" smtClean="0"/>
              <a:pPr/>
              <a:t>15.09.2016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8"/>
            <a:ext cx="916305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15.09.2016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15.09.2016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15.09.2016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9/15/2016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15.09.2016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4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15.09.2016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7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7295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15.09.2016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4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04898" y="1316039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5036124" y="1316039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15.09.2016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15.09.2016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15.09.2016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24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872972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15.09.2016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15.09.2016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97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905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0200" y="1554166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924341-D727-4DDC-8602-60A6E353C02D}" type="datetimeFigureOut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15.09.2016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7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1111C3-193F-46A0-AFA8-C81438EDC76B}" type="slidenum">
              <a:rPr lang="ru-RU" smtClean="0">
                <a:solidFill>
                  <a:srgbClr val="31B6F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905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9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0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46625" y="-7143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microsoft.com/office/2007/relationships/hdphoto" Target="NULL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ooo-gilservis-25.narod.ru/doc/4-vid-s-vusotu.jpg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609600" y="1400175"/>
            <a:ext cx="8686800" cy="53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496"/>
            <a:ext cx="9477375" cy="1285258"/>
          </a:xfrm>
        </p:spPr>
        <p:txBody>
          <a:bodyPr>
            <a:noAutofit/>
          </a:bodyPr>
          <a:lstStyle/>
          <a:p>
            <a:pPr algn="ctr"/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муниципального образования Калининский сельсовет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Усть-Абаканского района республики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хакасия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</a:t>
            </a:r>
            <a:r>
              <a:rPr lang="ru-RU" sz="2000" b="1" i="1" cap="none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b="1" i="1" cap="none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cap="none" dirty="0" smtClean="0">
                <a:ln w="18415" cmpd="sng">
                  <a:noFill/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cap="none" dirty="0">
              <a:ln w="18415" cmpd="sng">
                <a:noFill/>
                <a:prstDash val="solid"/>
              </a:ln>
              <a:solidFill>
                <a:srgbClr val="0066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E:\солнышко иллюстрации\i.jpe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3" t="7580" r="10695" b="6365"/>
          <a:stretch/>
        </p:blipFill>
        <p:spPr bwMode="auto">
          <a:xfrm>
            <a:off x="3758673" y="3212976"/>
            <a:ext cx="2262250" cy="1976273"/>
          </a:xfrm>
          <a:prstGeom prst="star32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3-tub-ru.yandex.net/i?id=158855108-63-72&amp;n=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0077">
            <a:off x="2991501" y="2258016"/>
            <a:ext cx="1179246" cy="95636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Рисунок 6" descr="http://im2-tub-ru.yandex.net/i?id=333350927-64-72&amp;n=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76" y="4572017"/>
            <a:ext cx="1245398" cy="92821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67" y="2419752"/>
            <a:ext cx="1437583" cy="1080694"/>
          </a:xfrm>
          <a:prstGeom prst="ellipse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9543" y="2104683"/>
            <a:ext cx="1176123" cy="1141198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14" y="3143248"/>
            <a:ext cx="1437771" cy="1270817"/>
          </a:xfrm>
          <a:prstGeom prst="ellipse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625">
            <a:off x="2243279" y="4417115"/>
            <a:ext cx="1233815" cy="1092384"/>
          </a:xfrm>
          <a:prstGeom prst="ellipse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037">
            <a:off x="3233132" y="4924380"/>
            <a:ext cx="1411667" cy="1106201"/>
          </a:xfrm>
          <a:prstGeom prst="ellipse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81" y="3500446"/>
            <a:ext cx="1336027" cy="1081257"/>
          </a:xfrm>
          <a:prstGeom prst="ellipse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3436" y="4929207"/>
            <a:ext cx="1326148" cy="1139397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4484948" y="3920399"/>
            <a:ext cx="936104" cy="4447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08"/>
              </a:avLst>
            </a:prstTxWarp>
          </a:bodyPr>
          <a:lstStyle/>
          <a:p>
            <a:pPr algn="ctr"/>
            <a:r>
              <a:rPr lang="ru-RU" sz="800" kern="10" dirty="0" smtClean="0">
                <a:ln w="9525">
                  <a:solidFill>
                    <a:srgbClr val="5F497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Калининский </a:t>
            </a:r>
          </a:p>
          <a:p>
            <a:pPr algn="ctr"/>
            <a:r>
              <a:rPr lang="ru-RU" sz="800" kern="10" dirty="0" smtClean="0">
                <a:ln w="9525">
                  <a:solidFill>
                    <a:srgbClr val="5F497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 сельсовет</a:t>
            </a:r>
            <a:endParaRPr lang="ru-RU" sz="800" kern="10" dirty="0">
              <a:ln w="9525">
                <a:solidFill>
                  <a:srgbClr val="5F497A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07763" dir="13500000" sx="75000" sy="75000" algn="tl" rotWithShape="0">
                  <a:srgbClr val="868686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364208" y="3857628"/>
            <a:ext cx="1056844" cy="627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ru-RU" sz="800" kern="10" dirty="0">
              <a:ln w="9525">
                <a:solidFill>
                  <a:srgbClr val="0D0D0D"/>
                </a:solidFill>
                <a:round/>
                <a:headEnd/>
                <a:tailEnd/>
              </a:ln>
              <a:solidFill>
                <a:srgbClr val="548DD4"/>
              </a:solidFill>
              <a:latin typeface="Arial Black"/>
            </a:endParaRP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 rot="350127">
            <a:off x="4411265" y="4365105"/>
            <a:ext cx="851303" cy="2783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endParaRPr lang="ru-RU" sz="800" kern="10" dirty="0" smtClean="0">
              <a:ln w="9525">
                <a:solidFill>
                  <a:srgbClr val="0D0D0D"/>
                </a:solidFill>
                <a:round/>
                <a:headEnd/>
                <a:tailEnd/>
              </a:ln>
              <a:solidFill>
                <a:srgbClr val="0070C0"/>
              </a:solidFill>
              <a:latin typeface="Arial Black"/>
            </a:endParaRPr>
          </a:p>
          <a:p>
            <a:pPr algn="ctr"/>
            <a:r>
              <a:rPr lang="ru-RU" sz="800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       </a:t>
            </a:r>
            <a:r>
              <a:rPr lang="ru-RU" sz="1200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2015г</a:t>
            </a:r>
            <a:r>
              <a:rPr lang="ru-RU" sz="800" kern="1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.</a:t>
            </a:r>
            <a:endParaRPr lang="ru-RU" sz="800" kern="10" dirty="0">
              <a:ln w="9525">
                <a:solidFill>
                  <a:srgbClr val="0D0D0D"/>
                </a:solidFill>
                <a:round/>
                <a:headEnd/>
                <a:tailEnd/>
              </a:ln>
              <a:solidFill>
                <a:srgbClr val="0070C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352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исполнению поступлений в доходы бюджета </a:t>
            </a:r>
          </a:p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Калининский сельсовет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Усть-Абаканского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Республики Хакасия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002707"/>
              </p:ext>
            </p:extLst>
          </p:nvPr>
        </p:nvGraphicFramePr>
        <p:xfrm>
          <a:off x="495300" y="1428751"/>
          <a:ext cx="9054737" cy="464794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773189"/>
                <a:gridCol w="1224737"/>
                <a:gridCol w="1075152"/>
                <a:gridCol w="981659"/>
              </a:tblGrid>
              <a:tr h="323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Сумма  </a:t>
                      </a:r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на 2015 год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Исполнение на 01.01.2016 г.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323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НАЛОГОВЫЕ И НЕНАЛОГОВЫЕ </a:t>
                      </a:r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ДОХОДЫ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7 247 514,35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5 231 254,17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72,2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>
                          <a:latin typeface="+mn-lt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000" b="0" i="0" u="none" strike="noStrike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2 824 921,00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2 306 299,79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81,6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>
                          <a:latin typeface="+mn-lt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0" i="0" u="none" strike="noStrike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2 824 921,00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2 306 299,79</a:t>
                      </a: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81,6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739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28 000,00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18,36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0,06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НАЛОГ</a:t>
                      </a:r>
                      <a:r>
                        <a:rPr lang="ru-RU" sz="1000" b="0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НА ИМУЩЕСТВО ФИЗИЧЕСКИХ ЛИЦ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1 000 000,00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693 824,31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69,4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000" b="0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НАЛОГ С ОРГАНИЗАЦИЙ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693 793,35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216 601,49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31,2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244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ЗЕМЕЛЬНЫЙ НАЛОГ С ФИЗИЧЕСКИХ ЛИЦ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2 668 000,00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1 990 564,50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74,6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ГОСУДАРСТВЕННАЯ</a:t>
                      </a:r>
                      <a:r>
                        <a:rPr lang="ru-RU" sz="1000" b="0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ПОШЛИНА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18 200,00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18 380,00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101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3233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12 600,00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12 825,72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102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276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2 000,00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2 000,00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-9 260,00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БЕЗВОЗМЕЗДНЫЕ </a:t>
                      </a:r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ПОСТУПЛЕНИЯ</a:t>
                      </a: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7 549 943,00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7 549 644,80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99,9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482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>
                          <a:latin typeface="+mn-lt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5 511 000,00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5 511 000,00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323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190 900,00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190 900,00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1 728</a:t>
                      </a:r>
                      <a:r>
                        <a:rPr lang="ru-RU" sz="1000" b="0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043,80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1 728 043,80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163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>
                          <a:latin typeface="+mn-lt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000" b="0" i="0" u="none" strike="noStrike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120 000,00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120 000,00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332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-299,00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  <a:tr h="323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latin typeface="+mn-lt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000" b="0" u="none" strike="noStrike" dirty="0" smtClean="0">
                          <a:latin typeface="+mn-lt"/>
                          <a:cs typeface="Times New Roman" pitchFamily="18" charset="0"/>
                        </a:rPr>
                        <a:t>ДОХОДОВ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14 797 458,15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12 780 898,97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  <a:cs typeface="Times New Roman" pitchFamily="18" charset="0"/>
                        </a:rPr>
                        <a:t>86,4</a:t>
                      </a:r>
                      <a:endParaRPr lang="ru-RU" sz="10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056" marR="4056" marT="4056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2"/>
            <a:ext cx="7795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исполнении расходов бюджета муниципального </a:t>
            </a:r>
          </a:p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Калининский сельсовет Усть-Абаканского района Республики Хакасия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13379"/>
              </p:ext>
            </p:extLst>
          </p:nvPr>
        </p:nvGraphicFramePr>
        <p:xfrm>
          <a:off x="542925" y="1329153"/>
          <a:ext cx="9190130" cy="53559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471824"/>
                <a:gridCol w="733010"/>
                <a:gridCol w="517428"/>
                <a:gridCol w="1122929"/>
                <a:gridCol w="1188601"/>
                <a:gridCol w="1156338"/>
              </a:tblGrid>
              <a:tr h="304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+mn-lt"/>
                        </a:rPr>
                        <a:t>Наименование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latin typeface="+mn-lt"/>
                        </a:rPr>
                        <a:t>Рз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latin typeface="+mn-lt"/>
                        </a:rPr>
                        <a:t>ПР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Сумма                           на 2015 год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Исполнение </a:t>
                      </a:r>
                      <a:endParaRPr lang="ru-RU" sz="1000" b="1" u="none" strike="noStrike" dirty="0" smtClean="0"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latin typeface="+mn-lt"/>
                        </a:rPr>
                        <a:t>на </a:t>
                      </a:r>
                      <a:r>
                        <a:rPr lang="ru-RU" sz="1000" b="1" u="none" strike="noStrike" dirty="0">
                          <a:latin typeface="+mn-lt"/>
                        </a:rPr>
                        <a:t>01.01.2016 г.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Процент исполнения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01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 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2 808 583,31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2 655 990,87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94,6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smtClean="0">
                          <a:latin typeface="+mn-lt"/>
                        </a:rPr>
                        <a:t>Функционирование высшего должностного лица  субъекта Российской Федерации 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latin typeface="+mn-lt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latin typeface="+mn-lt"/>
                        </a:rPr>
                        <a:t>02</a:t>
                      </a:r>
                      <a:endParaRPr lang="ru-RU" sz="1000" b="0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898 000,00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840 388,79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93,5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455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smtClean="0">
                          <a:latin typeface="+mn-lt"/>
                        </a:rPr>
          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latin typeface="+mn-lt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latin typeface="+mn-lt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1 890 583,31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1 1 795 636,08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95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 smtClean="0">
                          <a:latin typeface="+mn-lt"/>
                        </a:rPr>
                        <a:t>Другие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latin typeface="+mn-lt"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latin typeface="+mn-lt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20 000,00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19 966,00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99,8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214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Национальная оборона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+mn-lt"/>
                        </a:rPr>
                        <a:t> 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190 900,00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190 900,00</a:t>
                      </a: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Мобилизационная и вневойсковая подготовка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03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190 900,00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190 900,00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03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 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65 150,00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65 013,90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99,8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Защита населения и территории от  чрезвычайных ситуаций  природного и техногенного характера, гражданская 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65 150,00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65 013,90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99,8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04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 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5 990 788,84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4 132 866,09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69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Дорожное хозяйство (дорожные фонды)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04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09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3 904 243,84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2 090</a:t>
                      </a:r>
                      <a:r>
                        <a:rPr lang="ru-RU" sz="1000" b="0" i="0" u="none" strike="noStrike" baseline="0" dirty="0" smtClean="0">
                          <a:latin typeface="+mn-lt"/>
                        </a:rPr>
                        <a:t> 903,88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53,6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893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smtClean="0">
                          <a:latin typeface="+mn-lt"/>
                        </a:rPr>
                        <a:t>Другие вопросы в области национальной экономики   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04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12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2 086 545,00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2 041 962,21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97,9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05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 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1 020 554,00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962 360,04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94,3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Благоустройство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05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+mn-lt"/>
                        </a:rPr>
                        <a:t>03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1 020 554,00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962 360,04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94,3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07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20 000,00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19 900,00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99,5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latin typeface="+mn-lt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000" b="1" i="0" u="none" strike="noStrike" dirty="0" smtClean="0"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07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05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20 000,00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19 900,00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99,5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Культура, кинематография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08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4 290 196,91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4 115 606,15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95,9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Культура (МКУК КДЦ «Центр»)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08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01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2 900 300,91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2 761 233,30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95,2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latin typeface="+mn-lt"/>
                        </a:rPr>
                        <a:t>Другие вопросы в области культуры, кинематографии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08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04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1 389 896,00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1 354 372,85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97,4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142 250,00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142 187,49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99,9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latin typeface="+mn-lt"/>
                        </a:rPr>
                        <a:t>Пенсионное обеспечение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01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119 100,00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119 041,33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99,9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Социальное обеспечение 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03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23 150,00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23 146,16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99,9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Физическая культура и спорт 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11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141 000,00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138 530,10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98,2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Физическая культура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11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01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141 000,00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138 530,10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98,2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latin typeface="+mn-lt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262 000,00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262 000,00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latin typeface="+mn-lt"/>
                        </a:rPr>
                        <a:t>Прочие межбюджетные трансферты бюджетам общего характера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03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262 000,00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262 000,00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  <a:tr h="153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latin typeface="+mn-lt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29" marR="3029" marT="302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14 931 423,06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12 685 354,64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+mn-lt"/>
                        </a:rPr>
                        <a:t>84,9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3029" marR="3029" marT="3029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714377" y="810352"/>
            <a:ext cx="89058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 smtClean="0">
              <a:solidFill>
                <a:srgbClr val="7030A0"/>
              </a:solidFill>
            </a:endParaRPr>
          </a:p>
          <a:p>
            <a:pPr algn="ctr"/>
            <a:endParaRPr lang="ru-RU" sz="105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" y="817002"/>
            <a:ext cx="89058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</a:rPr>
              <a:t>Структура расходов бюджета  муниципального образования Калининский сельсовет</a:t>
            </a:r>
          </a:p>
          <a:p>
            <a:pPr algn="ctr"/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</a:rPr>
              <a:t> по разделам, подразделам за 2015 год</a:t>
            </a:r>
            <a:endParaRPr lang="ru-RU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исполнении расходов бюджета муниципального </a:t>
            </a:r>
          </a:p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Калининский сельсовет Усть-Абаканского района Республики Хакасия</a:t>
            </a:r>
          </a:p>
        </p:txBody>
      </p:sp>
      <p:graphicFrame>
        <p:nvGraphicFramePr>
          <p:cNvPr id="8" name="Объект 1"/>
          <p:cNvGraphicFramePr/>
          <p:nvPr>
            <p:extLst>
              <p:ext uri="{D42A27DB-BD31-4B8C-83A1-F6EECF244321}">
                <p14:modId xmlns:p14="http://schemas.microsoft.com/office/powerpoint/2010/main" val="3659013124"/>
              </p:ext>
            </p:extLst>
          </p:nvPr>
        </p:nvGraphicFramePr>
        <p:xfrm>
          <a:off x="472500" y="1371126"/>
          <a:ext cx="8976301" cy="509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исполнении расходов бюджета муниципального </a:t>
            </a:r>
          </a:p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Калининский сельсовет Усть-Абаканского района Республики Хакасия</a:t>
            </a:r>
          </a:p>
        </p:txBody>
      </p:sp>
      <p:graphicFrame>
        <p:nvGraphicFramePr>
          <p:cNvPr id="15" name="Объект 1"/>
          <p:cNvGraphicFramePr/>
          <p:nvPr>
            <p:extLst>
              <p:ext uri="{D42A27DB-BD31-4B8C-83A1-F6EECF244321}">
                <p14:modId xmlns:p14="http://schemas.microsoft.com/office/powerpoint/2010/main" val="2215004871"/>
              </p:ext>
            </p:extLst>
          </p:nvPr>
        </p:nvGraphicFramePr>
        <p:xfrm>
          <a:off x="320100" y="1475901"/>
          <a:ext cx="8976301" cy="509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исполнению  муниципальных целевых программ за 2015 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428675"/>
              </p:ext>
            </p:extLst>
          </p:nvPr>
        </p:nvGraphicFramePr>
        <p:xfrm>
          <a:off x="504825" y="1028706"/>
          <a:ext cx="9248778" cy="532446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556804"/>
                <a:gridCol w="1209437"/>
                <a:gridCol w="1374944"/>
                <a:gridCol w="1107593"/>
              </a:tblGrid>
              <a:tr h="361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+mn-lt"/>
                        </a:rPr>
                        <a:t>Наименование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latin typeface="+mn-lt"/>
                        </a:rPr>
                        <a:t>План на 2015 год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1987" marR="1987" marT="19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latin typeface="+mn-lt"/>
                        </a:rPr>
                        <a:t>Исполнение на 01.01.2016 г.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1987" marR="1987" marT="19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latin typeface="+mn-lt"/>
                        </a:rPr>
                        <a:t>Процент исполнения</a:t>
                      </a:r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1987" marR="1987" marT="1987" marB="0" anchor="ctr"/>
                </a:tc>
              </a:tr>
              <a:tr h="182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latin typeface="+mn-lt"/>
                        </a:rPr>
                        <a:t>Муниципальные программы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ctr"/>
                </a:tc>
              </a:tr>
              <a:tr h="36184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latin typeface="+mn-lt"/>
                        </a:rPr>
                        <a:t>Муниципальная программа "Энергосбережение и повышение энергетической эффективности в Калининском сельсовете (2014 - 2020 годы)"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20 000,00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19 966,00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99,8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361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+mn-lt"/>
                        </a:rPr>
                        <a:t>Муниципальная программа "Развитие  образования  в  Усть-Абаканском районе (2014-2020 годы)"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36184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latin typeface="+mn-lt"/>
                        </a:rPr>
                        <a:t>Муниципальная программа «Обеспечение общественного порядка и противодействие преступности в Калининском</a:t>
                      </a:r>
                      <a:r>
                        <a:rPr lang="ru-RU" sz="1000" u="none" strike="noStrike" baseline="0" dirty="0" smtClean="0">
                          <a:latin typeface="+mn-lt"/>
                        </a:rPr>
                        <a:t> сельсовете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  (2014-2020 годы)», в том числе: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73 959,00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73 885,28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99,9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36184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-Подпрограмма «Профилактика правонарушений, обеспечение безопасности и общественного порядка»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6 000,00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6 000,00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25399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latin typeface="+mn-lt"/>
                        </a:rPr>
                        <a:t>-Подпрограмма «Профилактика безнадзорности и правонарушений несовершеннолетних»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67 959,00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67 885,28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99,9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5415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+mn-lt"/>
                        </a:rPr>
                        <a:t>Муниципальная программа "Защита населения и территорий 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Калининского сельсовета от </a:t>
                      </a:r>
                      <a:r>
                        <a:rPr lang="ru-RU" sz="1000" u="none" strike="noStrike" dirty="0">
                          <a:latin typeface="+mn-lt"/>
                        </a:rPr>
                        <a:t>чрезвычайных ситуаций, обеспечение пожарной безопасности и безопасности людей на водных объектах (2014-2020 годы)"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65 150,00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65 013,90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99,8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182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Муниципальная программа «Дорожное хозяйство (2014-2020 годы)»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3 904 243,84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2 090 903,88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53,6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361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Муниципальная программа  «Развитие системы обращения с отходами производства и потребления на территории Калининского сельсовета (2014-2020 годы)»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35 000,00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35 000,00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361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Муниципальная программа «Повышение квалификации специалистов и работников Калининского сельсовета 2015-2017 годы»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20 000,00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19 900,00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99,5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361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+mn-lt"/>
                        </a:rPr>
                        <a:t>Муниципальная программа «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Культура Калининского сельсовета </a:t>
                      </a:r>
                      <a:r>
                        <a:rPr lang="ru-RU" sz="1000" u="none" strike="noStrike" dirty="0">
                          <a:latin typeface="+mn-lt"/>
                        </a:rPr>
                        <a:t>(2014-2020 годы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)», в том числе: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603 881,00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506 342,93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83,8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182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latin typeface="+mn-lt"/>
                        </a:rPr>
                        <a:t>-Подпрограмма </a:t>
                      </a:r>
                      <a:r>
                        <a:rPr lang="ru-RU" sz="1000" u="none" strike="noStrike" dirty="0">
                          <a:latin typeface="+mn-lt"/>
                        </a:rPr>
                        <a:t>«Развитие культурного потенциала 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 Калининского сельсовета»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558 881,00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462 012,93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82,7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182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-Подпрограмма </a:t>
                      </a:r>
                      <a:r>
                        <a:rPr lang="ru-RU" sz="1000" u="none" strike="noStrike" dirty="0">
                          <a:latin typeface="+mn-lt"/>
                        </a:rPr>
                        <a:t>«Развитие клубного дела и поддержка народного творчества»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45 000,00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44 330,00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98,5</a:t>
                      </a:r>
                    </a:p>
                  </a:txBody>
                  <a:tcPr marL="1987" marR="1987" marT="1987" marB="0" anchor="b"/>
                </a:tc>
              </a:tr>
              <a:tr h="361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+mn-lt"/>
                        </a:rPr>
                        <a:t>Муниципальная программа  «Увековечивание памяти павших в ВОВ в Калининском сельсовете на 2015-2017 годы»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69 500,00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68 693,24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98,8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361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+mn-lt"/>
                        </a:rPr>
                        <a:t>Муниципальная программа  "Развитие физической культуры и спорта в </a:t>
                      </a:r>
                      <a:r>
                        <a:rPr lang="ru-RU" sz="1000" u="none" strike="noStrike" dirty="0" smtClean="0">
                          <a:latin typeface="+mn-lt"/>
                        </a:rPr>
                        <a:t>Калининском сельсовете        </a:t>
                      </a:r>
                      <a:r>
                        <a:rPr lang="ru-RU" sz="1000" u="none" strike="noStrike" dirty="0">
                          <a:latin typeface="+mn-lt"/>
                        </a:rPr>
                        <a:t>(2014 - 2020 годы)"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141 000,00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138 530,10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98,2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  <a:tr h="1820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987" marR="1987" marT="19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4 932 733,84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3 018 235,33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+mn-lt"/>
                        </a:rPr>
                        <a:t>61,2</a:t>
                      </a:r>
                      <a:endParaRPr lang="ru-RU" sz="1000" b="1" i="0" u="none" strike="noStrike" dirty="0">
                        <a:latin typeface="+mn-lt"/>
                      </a:endParaRPr>
                    </a:p>
                  </a:txBody>
                  <a:tcPr marL="1987" marR="1987" marT="1987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реализации муниципальных  программ, действующих на территории Калининского сельсовета за 2015 год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тыс. руб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68192"/>
              </p:ext>
            </p:extLst>
          </p:nvPr>
        </p:nvGraphicFramePr>
        <p:xfrm>
          <a:off x="1045028" y="1402079"/>
          <a:ext cx="8264434" cy="49701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7383"/>
                <a:gridCol w="2038929"/>
                <a:gridCol w="588671"/>
                <a:gridCol w="1108378"/>
                <a:gridCol w="4241073"/>
              </a:tblGrid>
              <a:tr h="512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№ </a:t>
                      </a:r>
                      <a:r>
                        <a:rPr lang="ru-RU" sz="900" b="1" u="none" strike="noStrike" dirty="0" err="1"/>
                        <a:t>п</a:t>
                      </a:r>
                      <a:r>
                        <a:rPr lang="ru-RU" sz="900" b="1" u="none" strike="noStrike" dirty="0"/>
                        <a:t>/</a:t>
                      </a:r>
                      <a:r>
                        <a:rPr lang="ru-RU" sz="900" b="1" u="none" strike="noStrike" dirty="0" err="1"/>
                        <a:t>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Муниципальная                        программа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План на 2015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/>
                        <a:t>Исполнение на 01.01.2016 г.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/>
                        <a:t>Информация о выполненных мероприятиях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</a:tr>
              <a:tr h="1523888">
                <a:tc>
                  <a:txBody>
                    <a:bodyPr/>
                    <a:lstStyle/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1" u="none" strike="noStrike" dirty="0" smtClean="0">
                        <a:latin typeface="+mn-lt"/>
                      </a:endParaRPr>
                    </a:p>
                    <a:p>
                      <a:pPr algn="l" fontAlgn="t"/>
                      <a:endParaRPr lang="ru-RU" sz="800" b="1" u="none" strike="noStrike" dirty="0" smtClean="0">
                        <a:latin typeface="+mn-lt"/>
                      </a:endParaRPr>
                    </a:p>
                    <a:p>
                      <a:pPr algn="l" fontAlgn="t"/>
                      <a:endParaRPr lang="ru-RU" sz="800" b="1" u="none" strike="noStrike" dirty="0" smtClean="0">
                        <a:latin typeface="+mn-lt"/>
                      </a:endParaRPr>
                    </a:p>
                    <a:p>
                      <a:pPr algn="l" fontAlgn="t"/>
                      <a:endParaRPr lang="ru-RU" sz="800" b="1" u="none" strike="noStrike" dirty="0" smtClean="0">
                        <a:latin typeface="+mn-lt"/>
                      </a:endParaRPr>
                    </a:p>
                    <a:p>
                      <a:pPr algn="l" fontAlgn="t"/>
                      <a:endParaRPr lang="ru-RU" sz="800" b="1" u="none" strike="noStrike" dirty="0" smtClean="0">
                        <a:latin typeface="+mn-lt"/>
                      </a:endParaRPr>
                    </a:p>
                    <a:p>
                      <a:pPr algn="l" fontAlgn="t"/>
                      <a:r>
                        <a:rPr lang="ru-RU" sz="800" b="1" u="none" strike="noStrike" dirty="0" smtClean="0">
                          <a:latin typeface="+mn-lt"/>
                        </a:rPr>
                        <a:t>Муниципальная</a:t>
                      </a:r>
                      <a:r>
                        <a:rPr lang="ru-RU" sz="800" b="1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ru-RU" sz="800" b="1" u="none" strike="noStrike" dirty="0" smtClean="0">
                          <a:latin typeface="+mn-lt"/>
                        </a:rPr>
                        <a:t>программа  «Повышение квалификации специалистов и работников Калининского сельсовета 2015-2017 годы»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1.Обучение специалистов муниципального образования Калининский сельсовет на курсах повышения квалификации – 19,9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2933609">
                <a:tc>
                  <a:txBody>
                    <a:bodyPr/>
                    <a:lstStyle/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endParaRPr lang="ru-RU" sz="900" b="1" u="none" strike="noStrike" dirty="0" smtClean="0"/>
                    </a:p>
                    <a:p>
                      <a:pPr algn="l" fontAlgn="t"/>
                      <a:r>
                        <a:rPr lang="ru-RU" sz="800" b="1" u="none" strike="noStrike" dirty="0" smtClean="0">
                          <a:latin typeface="+mn-lt"/>
                        </a:rPr>
                        <a:t>Муниципальная</a:t>
                      </a:r>
                      <a:r>
                        <a:rPr lang="ru-RU" sz="800" b="1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ru-RU" sz="800" b="1" u="none" strike="noStrike" dirty="0" smtClean="0">
                          <a:latin typeface="+mn-lt"/>
                        </a:rPr>
                        <a:t>программа «Развитие</a:t>
                      </a:r>
                      <a:r>
                        <a:rPr lang="ru-RU" sz="800" b="1" u="none" strike="noStrike" baseline="0" dirty="0" smtClean="0">
                          <a:latin typeface="+mn-lt"/>
                        </a:rPr>
                        <a:t> системы обращения с отходами производства и потребления на территории Калининского сельсовета (2014-2020 годы</a:t>
                      </a:r>
                      <a:r>
                        <a:rPr lang="ru-RU" sz="800" b="1" u="none" strike="noStrike" dirty="0" smtClean="0">
                          <a:latin typeface="+mn-lt"/>
                        </a:rPr>
                        <a:t>»)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/>
                        <a:t>35,0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/>
                        <a:t>35,0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1.Вывоз  и погрузка падших животных (выброшенные овцы) 35,0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</a:tbl>
          </a:graphicData>
        </a:graphic>
      </p:graphicFrame>
      <p:pic>
        <p:nvPicPr>
          <p:cNvPr id="11" name="Рисунок 10" descr="C:\Documents and Settings\User\Рабочий стол\фот\SAM_1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25" y="4057651"/>
            <a:ext cx="3414712" cy="231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92" descr="http://vasrda.gov.ua/uploads/2014/03/640.11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971674"/>
            <a:ext cx="1384300" cy="1134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реализации муниципальных  программ, действующих на территории Калининского сельсовета за 2015 год.</a:t>
            </a:r>
          </a:p>
          <a:p>
            <a:pPr marL="400050" indent="-400050" algn="ctr"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100204"/>
              </p:ext>
            </p:extLst>
          </p:nvPr>
        </p:nvGraphicFramePr>
        <p:xfrm>
          <a:off x="790575" y="1310354"/>
          <a:ext cx="8773067" cy="482188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3396"/>
                <a:gridCol w="2236087"/>
                <a:gridCol w="624901"/>
                <a:gridCol w="959117"/>
                <a:gridCol w="4719566"/>
              </a:tblGrid>
              <a:tr h="33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№ </a:t>
                      </a:r>
                      <a:r>
                        <a:rPr lang="ru-RU" sz="800" b="1" u="none" strike="noStrike" dirty="0" err="1"/>
                        <a:t>п</a:t>
                      </a:r>
                      <a:r>
                        <a:rPr lang="ru-RU" sz="800" b="1" u="none" strike="noStrike" dirty="0"/>
                        <a:t>/</a:t>
                      </a:r>
                      <a:r>
                        <a:rPr lang="ru-RU" sz="800" b="1" u="none" strike="noStrike" dirty="0" err="1"/>
                        <a:t>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Муниципальная                        программа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/>
                        <a:t>План на 2015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/>
                        <a:t>Исполнение на 01.01.2016 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Информация о выполненных мероприятиях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</a:tr>
              <a:tr h="175339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/>
                        <a:t>Повышение общественной и бытовой культуры населения. Совершенствование архивного дела в Усть-Абаканском районе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611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Муниципальная программа «Культура </a:t>
                      </a:r>
                      <a:r>
                        <a:rPr lang="ru-RU" sz="800" b="1" u="none" strike="noStrike" dirty="0" smtClean="0"/>
                        <a:t>Калининского</a:t>
                      </a:r>
                      <a:r>
                        <a:rPr lang="ru-RU" sz="800" b="1" u="none" strike="noStrike" baseline="0" dirty="0" smtClean="0"/>
                        <a:t> сельсовета</a:t>
                      </a:r>
                      <a:r>
                        <a:rPr lang="ru-RU" sz="800" b="1" u="none" strike="noStrike" dirty="0" smtClean="0"/>
                        <a:t>(2014-2020 </a:t>
                      </a:r>
                      <a:r>
                        <a:rPr lang="ru-RU" sz="800" b="1" u="none" strike="noStrike" dirty="0"/>
                        <a:t>годы)»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/>
                        <a:t>603 881,00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506 342,93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2162577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Подпрограмма «Развитие культурного потенциала </a:t>
                      </a:r>
                      <a:r>
                        <a:rPr lang="ru-RU" sz="800" b="1" u="none" strike="noStrike" dirty="0" smtClean="0"/>
                        <a:t> Калининского сельсовета»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/>
                        <a:t>558 881,00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462 012,93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Коммунальные услуги,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 том числе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(теплоэнергия-137,9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, электроэнергия-103,4)-243,1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.р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..,</a:t>
                      </a:r>
                    </a:p>
                    <a:p>
                      <a:pPr algn="just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Обучение по пожарному тех.минимуму-5,2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.., 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электрической проводки – 19,5т,,р, 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узла учета и ремонт теплосчетчика – 47,4т.р., 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пожарной сигнализации – 40,7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., 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вывоз мусора – 3,1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.., 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поверка манометра – 0,9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.,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услуги охраны на проведение новогодней ночи – 2,4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., 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угля для клуба в с.Калинино-2-17,2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Уличная новогодняя гирлянда-7,8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.,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Цветной катридж-2,6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.,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Доводчик двери- 1,4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.,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Краска эмаль-17,2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.,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Труба – 7,4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.,</a:t>
                      </a:r>
                    </a:p>
                    <a:p>
                      <a:pPr algn="just" fontAlgn="t"/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Хозтовары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– 3,7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1734572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Подпрограмма "Развитие </a:t>
                      </a:r>
                      <a:r>
                        <a:rPr lang="ru-RU" sz="800" b="1" u="none" strike="noStrike" dirty="0" smtClean="0"/>
                        <a:t>клубного</a:t>
                      </a:r>
                      <a:r>
                        <a:rPr lang="ru-RU" sz="800" b="1" u="none" strike="noStrike" baseline="0" dirty="0" smtClean="0"/>
                        <a:t> дела и поддержка народного творчества</a:t>
                      </a:r>
                      <a:r>
                        <a:rPr lang="ru-RU" sz="800" b="1" u="none" strike="noStrike" dirty="0" smtClean="0"/>
                        <a:t>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45 000,00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44 330,00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r>
                        <a:rPr lang="ru-RU" sz="800" u="none" strike="noStrike" dirty="0" smtClean="0"/>
                        <a:t> Запланированные</a:t>
                      </a:r>
                      <a:r>
                        <a:rPr lang="ru-RU" sz="800" u="none" strike="noStrike" baseline="0" dirty="0" smtClean="0"/>
                        <a:t> м</a:t>
                      </a:r>
                      <a:r>
                        <a:rPr lang="ru-RU" sz="800" u="none" strike="noStrike" dirty="0" smtClean="0"/>
                        <a:t>ероприятия  на «День пожилого человека», «Новогодние утренники», «Милым дамам к дню 8-го марта», «Масленица», «День Села» -44,3 </a:t>
                      </a:r>
                      <a:r>
                        <a:rPr lang="ru-RU" sz="800" u="none" strike="noStrike" dirty="0" err="1" smtClean="0"/>
                        <a:t>т.р</a:t>
                      </a:r>
                      <a:r>
                        <a:rPr lang="ru-RU" sz="800" u="none" strike="noStrike" dirty="0" smtClean="0"/>
                        <a:t>. (сувенирная</a:t>
                      </a:r>
                      <a:r>
                        <a:rPr lang="ru-RU" sz="800" u="none" strike="noStrike" baseline="0" dirty="0" smtClean="0"/>
                        <a:t> и подарочная продукция, для мероприятий, </a:t>
                      </a:r>
                      <a:r>
                        <a:rPr lang="ru-RU" sz="800" u="none" strike="noStrike" dirty="0" smtClean="0"/>
                        <a:t>цветы ,благодарственные письма, грамоты, ГСМ на подвоз детей).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</a:tbl>
          </a:graphicData>
        </a:graphic>
      </p:graphicFrame>
      <p:pic>
        <p:nvPicPr>
          <p:cNvPr id="9" name="Рисунок 8" descr="http://masterscena.narod.ru/photo16.jpg"/>
          <p:cNvPicPr/>
          <p:nvPr/>
        </p:nvPicPr>
        <p:blipFill>
          <a:blip r:embed="rId3" cstate="print"/>
          <a:srcRect l="6804" t="7062" r="7216" b="7062"/>
          <a:stretch>
            <a:fillRect/>
          </a:stretch>
        </p:blipFill>
        <p:spPr bwMode="auto">
          <a:xfrm>
            <a:off x="4953000" y="4738687"/>
            <a:ext cx="2019300" cy="135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Светлана Михайловна\Рабочий стол\фото\DSCN55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4667250"/>
            <a:ext cx="1990718" cy="1428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Светлана Михайловна\Рабочий стол\клуб зал\IMG_0376.jpg"/>
          <p:cNvPicPr/>
          <p:nvPr/>
        </p:nvPicPr>
        <p:blipFill>
          <a:blip r:embed="rId5" cstate="print"/>
          <a:srcRect l="5452" r="4436" b="21128"/>
          <a:stretch>
            <a:fillRect/>
          </a:stretch>
        </p:blipFill>
        <p:spPr bwMode="auto">
          <a:xfrm>
            <a:off x="909635" y="2481606"/>
            <a:ext cx="2328865" cy="165156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www.wokingplasterers.com/wp-content/gallery/work/image08.jpg"/>
          <p:cNvPicPr/>
          <p:nvPr/>
        </p:nvPicPr>
        <p:blipFill>
          <a:blip r:embed="rId6" cstate="print"/>
          <a:srcRect l="12971" t="13380" r="13995" b="19484"/>
          <a:stretch>
            <a:fillRect/>
          </a:stretch>
        </p:blipFill>
        <p:spPr bwMode="auto">
          <a:xfrm>
            <a:off x="7429500" y="2481606"/>
            <a:ext cx="2043091" cy="189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special.astrobl.ru/sites/default/files/styles/news_full/public/images/teasers/id7023_art12969.jpg"/>
          <p:cNvPicPr>
            <a:picLocks noChangeAspect="1" noChangeArrowheads="1"/>
          </p:cNvPicPr>
          <p:nvPr/>
        </p:nvPicPr>
        <p:blipFill>
          <a:blip r:embed="rId7" cstate="print"/>
          <a:srcRect l="11719" t="12500" r="10937" b="3124"/>
          <a:stretch>
            <a:fillRect/>
          </a:stretch>
        </p:blipFill>
        <p:spPr bwMode="auto">
          <a:xfrm>
            <a:off x="7540591" y="4738687"/>
            <a:ext cx="2001882" cy="132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реализации муниципальных  программ, действующих на территории Калининского сельсовета за 2015 год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814402"/>
              </p:ext>
            </p:extLst>
          </p:nvPr>
        </p:nvGraphicFramePr>
        <p:xfrm>
          <a:off x="561974" y="1245332"/>
          <a:ext cx="8869409" cy="50221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5960"/>
                <a:gridCol w="2260644"/>
                <a:gridCol w="631762"/>
                <a:gridCol w="1088088"/>
                <a:gridCol w="4652955"/>
              </a:tblGrid>
              <a:tr h="412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№ </a:t>
                      </a:r>
                      <a:r>
                        <a:rPr lang="ru-RU" sz="800" b="1" u="none" strike="noStrike" dirty="0" err="1"/>
                        <a:t>п</a:t>
                      </a:r>
                      <a:r>
                        <a:rPr lang="ru-RU" sz="800" b="1" u="none" strike="noStrike" dirty="0"/>
                        <a:t>/</a:t>
                      </a:r>
                      <a:r>
                        <a:rPr lang="ru-RU" sz="800" b="1" u="none" strike="noStrike" dirty="0" err="1"/>
                        <a:t>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Муниципальная                        программа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/>
                        <a:t>План на 2015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/>
                        <a:t>Исполнение на 01.01.2016 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Информация о выполненных мероприятиях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</a:tr>
              <a:tr h="210814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/>
                        <a:t>Повышение эффективности системы организации физкультуры и спорта, создание условий для здорового образа жизни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9041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Муниципальная программа  "Развитие физической культуры и спорта в </a:t>
                      </a:r>
                      <a:r>
                        <a:rPr lang="ru-RU" sz="800" b="1" u="none" strike="noStrike" dirty="0" smtClean="0"/>
                        <a:t> Калининском сельсовете(2014 </a:t>
                      </a:r>
                      <a:r>
                        <a:rPr lang="ru-RU" sz="800" b="1" u="none" strike="noStrike" dirty="0"/>
                        <a:t>- 2020 годы)"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141,00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/>
                        <a:t>138,5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/>
                      </a:r>
                      <a:br>
                        <a:rPr lang="ru-RU" sz="800" u="none" strike="noStrike" dirty="0"/>
                      </a:br>
                      <a:r>
                        <a:rPr lang="ru-RU" sz="800" u="none" strike="noStrike" dirty="0" smtClean="0"/>
                        <a:t> Приобретение путевок  в </a:t>
                      </a:r>
                      <a:r>
                        <a:rPr lang="ru-RU" sz="800" u="none" strike="noStrike" dirty="0" err="1" smtClean="0"/>
                        <a:t>г.Санкт</a:t>
                      </a:r>
                      <a:r>
                        <a:rPr lang="ru-RU" sz="800" u="none" strike="noStrike" dirty="0" smtClean="0"/>
                        <a:t>-Петербург</a:t>
                      </a:r>
                      <a:r>
                        <a:rPr lang="ru-RU" sz="800" u="none" strike="noStrike" baseline="0" dirty="0" smtClean="0"/>
                        <a:t> для вручения участникам соревнований – 120,0 </a:t>
                      </a:r>
                      <a:r>
                        <a:rPr lang="ru-RU" sz="800" u="none" strike="noStrike" baseline="0" dirty="0" err="1" smtClean="0"/>
                        <a:t>т.р</a:t>
                      </a:r>
                      <a:r>
                        <a:rPr lang="ru-RU" sz="800" u="none" strike="noStrike" baseline="0" dirty="0" smtClean="0"/>
                        <a:t>. (спонсорская помощь от ОАО «СУЭК»),</a:t>
                      </a:r>
                    </a:p>
                    <a:p>
                      <a:pPr algn="l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Заливка, очистка ледяного катка в течении  всей зимы- 18,5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2281925"/>
            <a:ext cx="22002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00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4388" y="4253600"/>
            <a:ext cx="2209800" cy="1804300"/>
          </a:xfrm>
          <a:prstGeom prst="rect">
            <a:avLst/>
          </a:prstGeom>
        </p:spPr>
      </p:pic>
      <p:pic>
        <p:nvPicPr>
          <p:cNvPr id="13" name="Рисунок 12" descr="C:\Documents and Settings\Светлана Михайловна\Рабочий стол\флеш №2\Съемный диск (F)\для клуба\100_63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925" y="2638425"/>
            <a:ext cx="4019549" cy="335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реализации муниципальных  программ, действующих на территории Калининского сельсовета за 2015 год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42959"/>
              </p:ext>
            </p:extLst>
          </p:nvPr>
        </p:nvGraphicFramePr>
        <p:xfrm>
          <a:off x="466640" y="1097788"/>
          <a:ext cx="9156337" cy="53348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3263"/>
                <a:gridCol w="2234106"/>
                <a:gridCol w="652200"/>
                <a:gridCol w="901923"/>
                <a:gridCol w="5024845"/>
              </a:tblGrid>
              <a:tr h="261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№ </a:t>
                      </a:r>
                      <a:r>
                        <a:rPr lang="ru-RU" sz="800" b="1" u="none" strike="noStrike" dirty="0" err="1"/>
                        <a:t>п</a:t>
                      </a:r>
                      <a:r>
                        <a:rPr lang="ru-RU" sz="800" b="1" u="none" strike="noStrike" dirty="0"/>
                        <a:t>/</a:t>
                      </a:r>
                      <a:r>
                        <a:rPr lang="ru-RU" sz="800" b="1" u="none" strike="noStrike" dirty="0" err="1"/>
                        <a:t>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Муниципальная                        программа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/>
                        <a:t>План на 2015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Исполнение на 01.01.2016 г.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Информация о выполненных мероприятиях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</a:tr>
              <a:tr h="133521">
                <a:tc gridSpan="5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0037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Муниципальная программа "Защита населения и территорий </a:t>
                      </a:r>
                      <a:r>
                        <a:rPr lang="ru-RU" sz="800" b="1" u="none" strike="noStrike" dirty="0" smtClean="0"/>
                        <a:t> Калининского сельсовета от </a:t>
                      </a:r>
                      <a:r>
                        <a:rPr lang="ru-RU" sz="800" b="1" u="none" strike="noStrike" dirty="0"/>
                        <a:t>чрезвычайных ситуаций, обеспечение пожарной безопасности и безопасности людей на водных объектах (2014-2020 годы)"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/>
                        <a:t>65,2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/>
                        <a:t>65,0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buAutoNum type="arabicPeriod"/>
                      </a:pPr>
                      <a:r>
                        <a:rPr lang="ru-RU" sz="800" u="none" strike="noStrike" dirty="0" smtClean="0"/>
                        <a:t>Предотвращение </a:t>
                      </a:r>
                      <a:r>
                        <a:rPr lang="ru-RU" sz="800" u="none" strike="noStrike" dirty="0"/>
                        <a:t>чрезвычайной ситуации способной  возникнуть при переходе степных пожаров на населенные пункты. Приобретение ГСМ </a:t>
                      </a:r>
                      <a:r>
                        <a:rPr lang="ru-RU" sz="800" u="none" strike="noStrike" dirty="0" smtClean="0"/>
                        <a:t> (дизтоплива) для трактора-6,0 </a:t>
                      </a:r>
                      <a:r>
                        <a:rPr lang="ru-RU" sz="800" u="none" strike="noStrike" dirty="0" err="1" smtClean="0"/>
                        <a:t>т.р</a:t>
                      </a:r>
                      <a:r>
                        <a:rPr lang="ru-RU" sz="800" u="none" strike="noStrike" dirty="0" smtClean="0"/>
                        <a:t>.</a:t>
                      </a:r>
                    </a:p>
                    <a:p>
                      <a:pPr marL="228600" indent="-228600" algn="l" fontAlgn="t">
                        <a:buAutoNum type="arabicPeriod"/>
                      </a:pPr>
                      <a:r>
                        <a:rPr lang="ru-RU" sz="800" u="none" strike="noStrike" dirty="0" smtClean="0"/>
                        <a:t>Изготовление баннера «Купание</a:t>
                      </a:r>
                      <a:r>
                        <a:rPr lang="ru-RU" sz="800" u="none" strike="noStrike" baseline="0" dirty="0" smtClean="0"/>
                        <a:t> на воде без родителей запрещено»-3,8 </a:t>
                      </a:r>
                      <a:r>
                        <a:rPr lang="ru-RU" sz="800" u="none" strike="noStrike" baseline="0" dirty="0" err="1" smtClean="0"/>
                        <a:t>т.р</a:t>
                      </a:r>
                      <a:r>
                        <a:rPr lang="ru-RU" sz="800" u="none" strike="noStrike" baseline="0" dirty="0" smtClean="0"/>
                        <a:t>.</a:t>
                      </a:r>
                      <a:endParaRPr lang="ru-RU" sz="800" u="none" strike="noStrike" baseline="0" dirty="0"/>
                    </a:p>
                    <a:p>
                      <a:pPr marL="228600" indent="-228600" algn="l" fontAlgn="t">
                        <a:buAutoNum type="arabicPeriod"/>
                      </a:pPr>
                      <a:r>
                        <a:rPr lang="ru-RU" sz="800" u="none" strike="noStrike" dirty="0" smtClean="0"/>
                        <a:t> </a:t>
                      </a:r>
                      <a:r>
                        <a:rPr lang="ru-RU" sz="800" u="none" strike="noStrike" dirty="0"/>
                        <a:t>Опашка минерализованных полос вокруг </a:t>
                      </a:r>
                      <a:r>
                        <a:rPr lang="ru-RU" sz="800" u="none" strike="noStrike" dirty="0" smtClean="0"/>
                        <a:t>населенного пункта -6,0 </a:t>
                      </a:r>
                      <a:r>
                        <a:rPr lang="ru-RU" sz="800" u="none" strike="noStrike" dirty="0"/>
                        <a:t>т.р.  </a:t>
                      </a:r>
                      <a:endParaRPr lang="ru-RU" sz="800" u="none" strike="noStrike" dirty="0" smtClean="0"/>
                    </a:p>
                    <a:p>
                      <a:pPr marL="228600" indent="-228600" algn="l" fontAlgn="t">
                        <a:buAutoNum type="arabicPeriod"/>
                      </a:pPr>
                      <a:r>
                        <a:rPr lang="ru-RU" sz="800" u="none" strike="noStrike" dirty="0" smtClean="0"/>
                        <a:t>Оплата по договорам гражданско-правового характера «матросам-спасателям», работавшим на Калининском карьере в летний период времени-39,1 </a:t>
                      </a:r>
                      <a:r>
                        <a:rPr lang="ru-RU" sz="800" u="none" strike="noStrike" dirty="0" err="1" smtClean="0"/>
                        <a:t>т.р</a:t>
                      </a:r>
                      <a:r>
                        <a:rPr lang="ru-RU" sz="800" u="none" strike="noStrike" dirty="0" smtClean="0"/>
                        <a:t>.</a:t>
                      </a:r>
                    </a:p>
                    <a:p>
                      <a:pPr marL="228600" indent="-228600" algn="l" fontAlgn="t">
                        <a:buAutoNum type="arabicPeriod"/>
                      </a:pPr>
                      <a:r>
                        <a:rPr lang="ru-RU" sz="800" u="none" strike="noStrike" dirty="0" smtClean="0"/>
                        <a:t>Приобретение </a:t>
                      </a:r>
                      <a:r>
                        <a:rPr lang="ru-RU" sz="800" u="none" strike="noStrike" dirty="0" err="1" smtClean="0"/>
                        <a:t>спец.оборудования</a:t>
                      </a:r>
                      <a:r>
                        <a:rPr lang="ru-RU" sz="800" u="none" strike="noStrike" dirty="0" smtClean="0"/>
                        <a:t> (зонт, стулья, аптечка и т.д.) для «матросов-спасателей»-10,1 </a:t>
                      </a:r>
                      <a:r>
                        <a:rPr lang="ru-RU" sz="800" u="none" strike="noStrike" dirty="0" err="1" smtClean="0"/>
                        <a:t>т.р</a:t>
                      </a:r>
                      <a:r>
                        <a:rPr lang="ru-RU" sz="800" u="none" strike="noStrike" dirty="0" smtClean="0"/>
          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133521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/>
                        <a:t>Обеспечение общественной безопасности жителей </a:t>
                      </a:r>
                      <a:r>
                        <a:rPr lang="ru-RU" sz="800" b="1" u="none" strike="noStrike" baseline="0" dirty="0" smtClean="0"/>
                        <a:t> поселения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511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Муниципальная программа «Обеспечение общественного порядка и противодействие преступности в Усть-Абаканском районе  (2014-2020 годы)» </a:t>
                      </a:r>
                      <a:r>
                        <a:rPr lang="ru-RU" sz="800" b="1" u="none" strike="noStrike" dirty="0" smtClean="0"/>
                        <a:t>, в том числе: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389762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Подпрограмма «Профилактика правонарушений, обеспечение безопасности и общественного порядка</a:t>
                      </a:r>
                      <a:r>
                        <a:rPr lang="ru-RU" sz="800" b="1" u="none" strike="noStrike" dirty="0" smtClean="0"/>
                        <a:t>»</a:t>
                      </a:r>
                    </a:p>
                    <a:p>
                      <a:pPr algn="l" fontAlgn="t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latin typeface="+mn-lt"/>
                        </a:rPr>
                        <a:t>6,00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latin typeface="+mn-lt"/>
                        </a:rPr>
                        <a:t>6,00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1.Приобретение  2-х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биркователей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бирок для коров – 6,0т.р.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438150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Подпрограмма «Профилактика безнадзорности и правонарушений несовершеннолетних</a:t>
                      </a:r>
                      <a:r>
                        <a:rPr lang="ru-RU" sz="800" b="1" u="none" strike="noStrike" dirty="0" smtClean="0"/>
                        <a:t>»</a:t>
                      </a:r>
                    </a:p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/>
                        <a:t>67,9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1.Приобретение кистей, краски для покраски детской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площадки  в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д.Чапаево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корпуса  в оздоровительном  лагере «Дружба»–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12,1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l" fontAlgn="t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2.Трудоустройство 3-х детей в свободное от учебы время по благоустройству поселения—55,8 </a:t>
                      </a:r>
                      <a:r>
                        <a:rPr lang="ru-RU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т.р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/>
                </a:tc>
              </a:tr>
              <a:tr h="1430372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 «Увековечивание памяти павших в ВОВ в Калининском сельсовете на 2015-2017 годы»</a:t>
                      </a:r>
                      <a:endParaRPr lang="ru-RU" dirty="0"/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69,5</a:t>
                      </a:r>
                      <a:endParaRPr lang="ru-RU" sz="800" dirty="0"/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68,7</a:t>
                      </a:r>
                      <a:endParaRPr lang="ru-RU" sz="800" dirty="0"/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1.Ремонт памятника в </a:t>
                      </a:r>
                      <a:r>
                        <a:rPr lang="ru-RU" sz="800" dirty="0" err="1" smtClean="0"/>
                        <a:t>д.Чапаево</a:t>
                      </a:r>
                      <a:r>
                        <a:rPr lang="ru-RU" sz="800" dirty="0" smtClean="0"/>
                        <a:t> (укладка тротуарной</a:t>
                      </a:r>
                    </a:p>
                    <a:p>
                      <a:r>
                        <a:rPr lang="ru-RU" sz="800" dirty="0" smtClean="0"/>
                        <a:t> плитки)-20,2 </a:t>
                      </a:r>
                      <a:r>
                        <a:rPr lang="ru-RU" sz="800" dirty="0" err="1" smtClean="0"/>
                        <a:t>т.р</a:t>
                      </a:r>
                      <a:r>
                        <a:rPr lang="ru-RU" sz="800" dirty="0" smtClean="0"/>
                        <a:t>.</a:t>
                      </a:r>
                    </a:p>
                    <a:p>
                      <a:r>
                        <a:rPr lang="ru-RU" sz="800" dirty="0" smtClean="0"/>
                        <a:t>2.Приобретение материала на ремонт – 28,7 </a:t>
                      </a:r>
                      <a:r>
                        <a:rPr lang="ru-RU" sz="800" dirty="0" err="1" smtClean="0"/>
                        <a:t>т.р</a:t>
                      </a:r>
                      <a:r>
                        <a:rPr lang="ru-RU" sz="800" dirty="0" smtClean="0"/>
                        <a:t>.</a:t>
                      </a:r>
                    </a:p>
                    <a:p>
                      <a:r>
                        <a:rPr lang="ru-RU" sz="800" dirty="0" smtClean="0"/>
                        <a:t>3.Приобретение продуктов питания на празднование </a:t>
                      </a:r>
                    </a:p>
                    <a:p>
                      <a:r>
                        <a:rPr lang="ru-RU" sz="800" dirty="0" smtClean="0"/>
                        <a:t>9-ое мая-9,8 </a:t>
                      </a:r>
                      <a:r>
                        <a:rPr lang="ru-RU" sz="800" dirty="0" err="1" smtClean="0"/>
                        <a:t>т.р</a:t>
                      </a:r>
                      <a:r>
                        <a:rPr lang="ru-RU" sz="800" dirty="0" smtClean="0"/>
                        <a:t>.</a:t>
                      </a:r>
                    </a:p>
                    <a:p>
                      <a:r>
                        <a:rPr lang="ru-RU" sz="800" dirty="0" smtClean="0"/>
                        <a:t>4.Приобретение цветов (венки), подарков на</a:t>
                      </a:r>
                    </a:p>
                    <a:p>
                      <a:r>
                        <a:rPr lang="ru-RU" sz="800" dirty="0" smtClean="0"/>
                        <a:t> празднование дня Победы – 10,0 </a:t>
                      </a:r>
                      <a:r>
                        <a:rPr lang="ru-RU" sz="800" dirty="0" err="1" smtClean="0"/>
                        <a:t>т.р</a:t>
                      </a:r>
                      <a:r>
                        <a:rPr lang="ru-RU" sz="800" dirty="0" smtClean="0"/>
                        <a:t>.</a:t>
                      </a:r>
                      <a:endParaRPr lang="ru-RU" sz="800" dirty="0"/>
                    </a:p>
                  </a:txBody>
                  <a:tcPr marL="4252" marR="4252" marT="4252" marB="0"/>
                </a:tc>
              </a:tr>
            </a:tbl>
          </a:graphicData>
        </a:graphic>
      </p:graphicFrame>
      <p:pic>
        <p:nvPicPr>
          <p:cNvPr id="71684" name="Picture 4" descr="http://spektrsec.ru/assets/files/2014/08/61f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1" y="2276475"/>
            <a:ext cx="2209799" cy="923925"/>
          </a:xfrm>
          <a:prstGeom prst="rect">
            <a:avLst/>
          </a:prstGeom>
          <a:noFill/>
        </p:spPr>
      </p:pic>
      <p:pic>
        <p:nvPicPr>
          <p:cNvPr id="10" name="Рисунок 9" descr="C:\Documents and Settings\User\Рабочий стол\Лучшее Муниципальное образование-2012\DSC011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8056" y="5029199"/>
            <a:ext cx="2133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xakac.info/files/news/e6/32/2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8950" y="3324912"/>
            <a:ext cx="1485900" cy="542238"/>
          </a:xfrm>
          <a:prstGeom prst="rect">
            <a:avLst/>
          </a:prstGeom>
          <a:noFill/>
        </p:spPr>
      </p:pic>
      <p:pic>
        <p:nvPicPr>
          <p:cNvPr id="15" name="Рисунок 14" descr="http://im2-tub-ru.yandex.net/i?id=333350927-64-72&amp;n=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3867150"/>
            <a:ext cx="1372531" cy="65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реализации муниципальных  программ, действующих на территории Калининского сельсовета за 2015 год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57361"/>
              </p:ext>
            </p:extLst>
          </p:nvPr>
        </p:nvGraphicFramePr>
        <p:xfrm>
          <a:off x="827314" y="1158240"/>
          <a:ext cx="8656319" cy="49290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0290"/>
                <a:gridCol w="2206331"/>
                <a:gridCol w="616585"/>
                <a:gridCol w="830817"/>
                <a:gridCol w="4772296"/>
              </a:tblGrid>
              <a:tr h="293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№ </a:t>
                      </a:r>
                      <a:r>
                        <a:rPr lang="ru-RU" sz="800" b="1" u="none" strike="noStrike" dirty="0" err="1"/>
                        <a:t>п</a:t>
                      </a:r>
                      <a:r>
                        <a:rPr lang="ru-RU" sz="800" b="1" u="none" strike="noStrike" dirty="0"/>
                        <a:t>/</a:t>
                      </a:r>
                      <a:r>
                        <a:rPr lang="ru-RU" sz="800" b="1" u="none" strike="noStrike" dirty="0" err="1"/>
                        <a:t>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Муниципальная                        программа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/>
                        <a:t>План на 2015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/>
                        <a:t>Исполнение на 01.01.2016 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Информация о выполненных мероприятиях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</a:tr>
              <a:tr h="149884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/>
                        <a:t>Развитие инженерных систем жизнеобеспечения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6795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Муниципальная программа "Энергосбережение и повышение энергетической эффективности в </a:t>
                      </a:r>
                      <a:r>
                        <a:rPr lang="ru-RU" sz="800" b="1" u="none" strike="noStrike" dirty="0" smtClean="0"/>
                        <a:t> Калининском</a:t>
                      </a:r>
                      <a:r>
                        <a:rPr lang="ru-RU" sz="800" b="1" u="none" strike="noStrike" baseline="0" dirty="0" smtClean="0"/>
                        <a:t> сельсовете</a:t>
                      </a:r>
                      <a:r>
                        <a:rPr lang="ru-RU" sz="800" b="1" u="none" strike="noStrike" dirty="0" smtClean="0"/>
                        <a:t> </a:t>
                      </a:r>
                      <a:r>
                        <a:rPr lang="ru-RU" sz="800" b="1" u="none" strike="noStrike" dirty="0"/>
                        <a:t>(2014 - 2020 годы)"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/>
                        <a:t>20 000,00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/>
                        <a:t>19 966,00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endParaRPr lang="ru-RU" sz="800" u="none" strike="noStrike" baseline="0" dirty="0" smtClean="0"/>
                    </a:p>
                    <a:p>
                      <a:pPr marL="0" indent="0" algn="l" fontAlgn="t">
                        <a:buNone/>
                      </a:pPr>
                      <a:r>
                        <a:rPr lang="ru-RU" sz="800" u="none" strike="noStrike" baseline="0" dirty="0" smtClean="0"/>
                        <a:t>1.Приобретение </a:t>
                      </a:r>
                      <a:r>
                        <a:rPr lang="ru-RU" sz="800" u="none" strike="noStrike" baseline="0" dirty="0" smtClean="0"/>
                        <a:t>ламп ДНаТ-70-400</a:t>
                      </a:r>
                      <a:r>
                        <a:rPr lang="en-US" sz="800" u="none" strike="noStrike" baseline="0" dirty="0" smtClean="0"/>
                        <a:t>W,</a:t>
                      </a:r>
                      <a:r>
                        <a:rPr lang="ru-RU" sz="800" u="none" strike="noStrike" baseline="0" dirty="0" smtClean="0"/>
                        <a:t> ламп ДНаТ-150 </a:t>
                      </a:r>
                      <a:r>
                        <a:rPr lang="ru-RU" sz="800" u="none" strike="noStrike" baseline="0" dirty="0" err="1" smtClean="0"/>
                        <a:t>Лисма</a:t>
                      </a:r>
                      <a:r>
                        <a:rPr lang="ru-RU" sz="800" u="none" strike="noStrike" baseline="0" dirty="0" smtClean="0"/>
                        <a:t>; ламп </a:t>
                      </a:r>
                      <a:r>
                        <a:rPr lang="en-US" sz="800" u="none" strike="noStrike" baseline="0" dirty="0" smtClean="0"/>
                        <a:t>Philips HPL-N250WE40</a:t>
                      </a:r>
                      <a:r>
                        <a:rPr lang="ru-RU" sz="800" u="none" strike="noStrike" baseline="0" dirty="0" smtClean="0"/>
                        <a:t>.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 Дроссели для натриевых ламп высокого давления, выключатели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84926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</a:tbl>
          </a:graphicData>
        </a:graphic>
      </p:graphicFrame>
      <p:pic>
        <p:nvPicPr>
          <p:cNvPr id="9" name="Рисунок 8" descr="http://www.aitek-d.ru/upload/articles/articles436.jpg"/>
          <p:cNvPicPr/>
          <p:nvPr/>
        </p:nvPicPr>
        <p:blipFill>
          <a:blip r:embed="rId3" cstate="print"/>
          <a:srcRect l="16033" r="44303" b="58030"/>
          <a:stretch>
            <a:fillRect/>
          </a:stretch>
        </p:blipFill>
        <p:spPr bwMode="auto">
          <a:xfrm>
            <a:off x="3181347" y="4376926"/>
            <a:ext cx="1600203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светодиодн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7" y="2302668"/>
            <a:ext cx="4826888" cy="382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светодиод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571750"/>
            <a:ext cx="2171698" cy="268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" descr="010706(1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604963"/>
            <a:ext cx="1438276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15969" y="1209676"/>
            <a:ext cx="8894761" cy="4914899"/>
          </a:xfrm>
        </p:spPr>
        <p:txBody>
          <a:bodyPr rtlCol="0">
            <a:noAutofit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по финансированию источников дефицита бюджета муниципального образования 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по исполнению поступлений в доходы бюджета муниципального образования Калининский сельсовет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об исполнении расходов бюджета муниципального образования Калининский сельсовет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по исполнению  муниципальных целевых программ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штатной численности и фактических расходах на оплату труда работников муниципального образования 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муниципального образования Калининский сельсовет</a:t>
            </a:r>
          </a:p>
          <a:p>
            <a:pPr marL="571500" indent="-571500"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Дополнительная информация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94661" y="422756"/>
            <a:ext cx="3089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реализации муниципальных  программ, действующих на территории Калининского сельсовета за 2015 год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951846"/>
              </p:ext>
            </p:extLst>
          </p:nvPr>
        </p:nvGraphicFramePr>
        <p:xfrm>
          <a:off x="853439" y="1079861"/>
          <a:ext cx="8673739" cy="53304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0927"/>
                <a:gridCol w="1931650"/>
                <a:gridCol w="572543"/>
                <a:gridCol w="848608"/>
                <a:gridCol w="4990011"/>
              </a:tblGrid>
              <a:tr h="342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№ </a:t>
                      </a:r>
                      <a:endParaRPr lang="ru-RU" sz="800" b="1" u="none" strike="noStrike" dirty="0" smtClean="0"/>
                    </a:p>
                    <a:p>
                      <a:pPr algn="ctr" fontAlgn="ctr"/>
                      <a:r>
                        <a:rPr lang="ru-RU" sz="800" b="1" u="none" strike="noStrike" dirty="0" err="1" smtClean="0"/>
                        <a:t>п</a:t>
                      </a:r>
                      <a:r>
                        <a:rPr lang="ru-RU" sz="800" b="1" u="none" strike="noStrike" dirty="0" smtClean="0"/>
                        <a:t>/</a:t>
                      </a:r>
                      <a:r>
                        <a:rPr lang="ru-RU" sz="800" b="1" u="none" strike="noStrike" dirty="0" err="1" smtClean="0"/>
                        <a:t>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Муниципальная                        программа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/>
                        <a:t>План на 2015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/>
                        <a:t>Исполнение на 01.01.2016 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Информация о выполненных мероприятиях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</a:tr>
              <a:tr h="174913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/>
                        <a:t>Развитие транспортной системы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371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/>
                        <a:t>Муниципальная программа </a:t>
                      </a:r>
                      <a:r>
                        <a:rPr lang="ru-RU" sz="800" b="1" u="none" strike="noStrike" dirty="0" smtClean="0"/>
                        <a:t>«Дорожное  хозяйство(2014-2020 </a:t>
                      </a:r>
                      <a:r>
                        <a:rPr lang="ru-RU" sz="800" b="1" u="none" strike="noStrike" dirty="0"/>
                        <a:t>годы)"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3 904 243,84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2 090 903,88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  <a:tr h="4244125"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endParaRPr lang="ru-RU" sz="800" u="none" strike="noStrike" dirty="0" smtClean="0"/>
                    </a:p>
                    <a:p>
                      <a:pPr algn="l" fontAlgn="t"/>
                      <a:r>
                        <a:rPr lang="ru-RU" sz="800" u="none" strike="noStrike" dirty="0" smtClean="0"/>
                        <a:t>1.Приобретение дорожных </a:t>
                      </a:r>
                      <a:r>
                        <a:rPr lang="ru-RU" sz="800" u="none" strike="noStrike" dirty="0" smtClean="0"/>
                        <a:t>знаков и креплений для них- 117,9 </a:t>
                      </a:r>
                      <a:r>
                        <a:rPr lang="ru-RU" sz="800" u="none" strike="noStrike" dirty="0" err="1" smtClean="0"/>
                        <a:t>т.р</a:t>
                      </a:r>
                      <a:r>
                        <a:rPr lang="ru-RU" sz="800" u="none" strike="noStrike" dirty="0" smtClean="0"/>
                        <a:t>.</a:t>
                      </a:r>
                    </a:p>
                    <a:p>
                      <a:pPr algn="l" fontAlgn="t"/>
                      <a:r>
                        <a:rPr lang="ru-RU" sz="800" u="none" strike="noStrike" dirty="0" smtClean="0"/>
                        <a:t>2.Приобретение  </a:t>
                      </a:r>
                      <a:r>
                        <a:rPr lang="ru-RU" sz="800" u="none" strike="noStrike" dirty="0" smtClean="0"/>
                        <a:t>краски для нанесения дорожной </a:t>
                      </a:r>
                      <a:r>
                        <a:rPr lang="ru-RU" sz="800" u="none" strike="noStrike" dirty="0" smtClean="0"/>
                        <a:t>разметки-8,6 </a:t>
                      </a:r>
                      <a:r>
                        <a:rPr lang="ru-RU" sz="800" u="none" strike="noStrike" dirty="0" err="1" smtClean="0"/>
                        <a:t>т.р</a:t>
                      </a:r>
                      <a:r>
                        <a:rPr lang="ru-RU" sz="800" u="none" strike="noStrike" dirty="0" smtClean="0"/>
                        <a:t>.,</a:t>
                      </a:r>
                    </a:p>
                    <a:p>
                      <a:pPr algn="l" fontAlgn="t"/>
                      <a:r>
                        <a:rPr lang="ru-RU" sz="800" u="none" strike="noStrike" dirty="0" smtClean="0"/>
                        <a:t>3. Приобретение металлической трубы </a:t>
                      </a:r>
                      <a:r>
                        <a:rPr lang="ru-RU" sz="800" u="none" strike="noStrike" dirty="0" smtClean="0"/>
                        <a:t>для установки </a:t>
                      </a:r>
                      <a:r>
                        <a:rPr lang="ru-RU" sz="800" u="none" strike="noStrike" dirty="0" smtClean="0"/>
                        <a:t> дорожных знаков-15,7 </a:t>
                      </a:r>
                      <a:r>
                        <a:rPr lang="ru-RU" sz="800" u="none" strike="noStrike" dirty="0" err="1" smtClean="0"/>
                        <a:t>т.р</a:t>
                      </a:r>
                      <a:r>
                        <a:rPr lang="ru-RU" sz="800" u="none" strike="noStrike" dirty="0" smtClean="0"/>
                        <a:t>.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 Ремонт асфальтового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покрытия части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ул.Советская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с.Калинино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ул.Мира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д.Чапаево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ул.Ленина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с.Калинино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 сумму 1948,7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т.р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52" marR="4252" marT="4252" marB="0"/>
                </a:tc>
              </a:tr>
            </a:tbl>
          </a:graphicData>
        </a:graphic>
      </p:graphicFrame>
      <p:pic>
        <p:nvPicPr>
          <p:cNvPr id="77828" name="Picture 4" descr="http://zauralonline.ru/images/photos/big/cb836be22e344034cb26226533c72a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084" y="2177152"/>
            <a:ext cx="3297241" cy="176619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43348"/>
            <a:ext cx="3030582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P1020378"/>
          <p:cNvPicPr>
            <a:picLocks noGrp="1" noChangeAspect="1" noChangeArrowheads="1"/>
          </p:cNvPicPr>
          <p:nvPr>
            <p:ph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441831"/>
            <a:ext cx="3162300" cy="1664007"/>
          </a:xfrm>
        </p:spPr>
      </p:pic>
      <p:pic>
        <p:nvPicPr>
          <p:cNvPr id="10" name="Picture 10" descr="пешеходный переход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4" y="4191002"/>
            <a:ext cx="3297241" cy="219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00124" y="1238674"/>
            <a:ext cx="8497093" cy="6164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00050" indent="-400050" algn="ctr"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ctr"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23849" y="854993"/>
            <a:ext cx="9172575" cy="5012407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Калининского сельсовета Усть-Абаканского района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Республики Хакасия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655131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с.Калинино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ул.Ленина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51В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Калининского сельсовета  - Сажин Иван Александ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ович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тел. (8 39032)    2-75-36                   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(8 39032)    2-75-94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Материал подготовила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Коптелина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Е.В.-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зам.главного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бухгалтера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E-mail: mo-kalinino@list.ru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20044" y="240715"/>
            <a:ext cx="4953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Основные понятия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3918" y="1325840"/>
            <a:ext cx="918427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Годовой отчет об исполнении бюджета муниципального образования Калининский сельсовет Усть-Абаканского района Республики Хакасия, представляемый в Совет депутатов, составляет бухгалтерия администрации Калининского сельсовета.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Отчет об исполнении бюджета за отчетный год направляется на рассмотрение и утверждение в Совет депутатов не позднее 1 апреля текущего года.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Отчет - состоит из источников и наборов данных, параметров и композиции элементов отчета муниципального образования на определенный период (отчетный финансовый год).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Отчет составляется в соответствии с той же структурой и бюджетной классификацией, которые применялись при утверждении бюджета поселения.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До начала рассмотрения Советом депутатов годового отчета проводятся публичные слушания по нему.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Публичные слушания по годовому отчету проводятся в порядке, аналогичном порядку проведения публичных слушаний по проекту решения о бюджете муниципального образования.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По результатам рассмотрения годового отчета Совет депутатов принимает решение об утверждении либо отклонении решения об исполнении бюджета муниципального образования.</a:t>
            </a: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1" y="2135128"/>
            <a:ext cx="56034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Доходы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бюджета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поступившие в бюджет денежные средства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898" y="2738347"/>
            <a:ext cx="4229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Расходы бюджета -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выплаченные из бюджета денежные средства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898" y="3323517"/>
            <a:ext cx="4779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Сбалансированный бюджет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7161" y="3721996"/>
            <a:ext cx="1823625" cy="177683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ДОХОДЫ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89239" y="3716230"/>
            <a:ext cx="1933575" cy="189294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РАСХОДЫ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20044" y="240715"/>
            <a:ext cx="4953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Основные понятия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872" y="1228725"/>
            <a:ext cx="9535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Отчет - состоит из источников и наборов данных, параметров и композиции элементов отчета муниципального образования на определенный период (отчетный финансовый год).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32225" y="4508187"/>
            <a:ext cx="1062446" cy="3570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=</a:t>
            </a:r>
            <a:endParaRPr lang="ru-RU" sz="3200" b="1" dirty="0"/>
          </a:p>
        </p:txBody>
      </p:sp>
      <p:pic>
        <p:nvPicPr>
          <p:cNvPr id="31746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5498826"/>
            <a:ext cx="2219325" cy="121629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867400" y="2012017"/>
            <a:ext cx="3874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Дефицит бюджета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превышение расходов бюджета над его доходами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6526" y="4112764"/>
            <a:ext cx="3874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Профицит бюджета </a:t>
            </a:r>
            <a:r>
              <a:rPr lang="ru-RU" dirty="0" smtClean="0"/>
              <a:t>–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превышение доходов бюджета над его расходами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981" y="5071306"/>
            <a:ext cx="1761194" cy="164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3642" y="2628899"/>
            <a:ext cx="1692074" cy="15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5814" y="155571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6809" y="1155603"/>
            <a:ext cx="904820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Источники финансирования дефицита бюджета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51270" y="2489426"/>
            <a:ext cx="3340279" cy="12627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/>
          </a:p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/>
              <a:t>разница между полученными (поступившими) и погашенными средствами по кредиту банков </a:t>
            </a:r>
          </a:p>
          <a:p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5307874" y="3926787"/>
            <a:ext cx="3283676" cy="12932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разница между полученными (поступившими) и погашенными средствами по кредиту от других уровней бюджета </a:t>
            </a:r>
            <a:endParaRPr lang="ru-RU" dirty="0" smtClean="0"/>
          </a:p>
        </p:txBody>
      </p:sp>
      <p:sp>
        <p:nvSpPr>
          <p:cNvPr id="20" name="Овал 19"/>
          <p:cNvSpPr/>
          <p:nvPr/>
        </p:nvSpPr>
        <p:spPr>
          <a:xfrm>
            <a:off x="5277393" y="5383268"/>
            <a:ext cx="3314157" cy="11495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остатки средств на счетах по учету средств бюджета </a:t>
            </a:r>
            <a:endParaRPr lang="ru-RU" sz="1200" dirty="0" smtClean="0"/>
          </a:p>
        </p:txBody>
      </p:sp>
      <p:sp>
        <p:nvSpPr>
          <p:cNvPr id="21" name="Овал 20"/>
          <p:cNvSpPr/>
          <p:nvPr/>
        </p:nvSpPr>
        <p:spPr>
          <a:xfrm>
            <a:off x="857250" y="3331478"/>
            <a:ext cx="2724153" cy="23575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Дефицит бюджета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3130814">
            <a:off x="4388070" y="3057549"/>
            <a:ext cx="513806" cy="127952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5400000">
            <a:off x="4320362" y="3902447"/>
            <a:ext cx="513806" cy="121562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6818165">
            <a:off x="4233278" y="4612197"/>
            <a:ext cx="513806" cy="121562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20044" y="240715"/>
            <a:ext cx="4953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Основные понятия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0325" y="1964603"/>
            <a:ext cx="2266950" cy="12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5814" y="155571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20044" y="0"/>
            <a:ext cx="4953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Основные понятия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1950" y="1116600"/>
            <a:ext cx="932497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Межбюджетные трансферты -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бюджетной системы Российской Федерации другому бюджету бюджетной системы Российской Федерации 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43800" y="2299064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Dotatio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48154" y="3091546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Subsidium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accent2">
                    <a:lumMod val="75000"/>
                  </a:schemeClr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22177" y="4136573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Sub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venire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1521" y="2490653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8778" y="5630103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Стрелка влево 38"/>
          <p:cNvSpPr/>
          <p:nvPr/>
        </p:nvSpPr>
        <p:spPr>
          <a:xfrm rot="20804216">
            <a:off x="2244579" y="2567262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/>
          <p:cNvSpPr/>
          <p:nvPr/>
        </p:nvSpPr>
        <p:spPr>
          <a:xfrm>
            <a:off x="2251169" y="4685223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лево 40"/>
          <p:cNvSpPr/>
          <p:nvPr/>
        </p:nvSpPr>
        <p:spPr>
          <a:xfrm>
            <a:off x="2194560" y="3422470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/>
          <p:cNvSpPr/>
          <p:nvPr/>
        </p:nvSpPr>
        <p:spPr>
          <a:xfrm rot="878422">
            <a:off x="2258518" y="5745149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исполнению поступлений в доходы бюджета </a:t>
            </a:r>
          </a:p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Калининский сельсовет</a:t>
            </a:r>
          </a:p>
          <a:p>
            <a:pPr marL="400050" indent="-4000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Усть-Абаканского района Республики Хакасия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79791" y="1293113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Виды доходов местного бюджета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2217" y="2246812"/>
            <a:ext cx="2952206" cy="3675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83577" y="1911531"/>
            <a:ext cx="2973978" cy="41931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endParaRPr lang="ru-RU" sz="1400" dirty="0" smtClean="0"/>
          </a:p>
          <a:p>
            <a:r>
              <a:rPr lang="ru-RU" sz="1400" dirty="0" smtClean="0"/>
              <a:t>•доходы от поступления налога на имущество: (налог на имущество физических лиц, земельный налог с физических лиц и организаций)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•штрафы, 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79626" y="2272665"/>
            <a:ext cx="2952206" cy="3675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районного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исполнению поступлений в доходы бюджета </a:t>
            </a:r>
          </a:p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Калининский сельсовет                         Усть-Абаканского района Республики Хакасия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12972104"/>
              </p:ext>
            </p:extLst>
          </p:nvPr>
        </p:nvGraphicFramePr>
        <p:xfrm>
          <a:off x="619125" y="1147465"/>
          <a:ext cx="8434387" cy="55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6500" y="31058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601" y="224135"/>
            <a:ext cx="776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исполнению поступлений в доходы бюджета </a:t>
            </a:r>
          </a:p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Калининский сельсовет</a:t>
            </a:r>
          </a:p>
          <a:p>
            <a:pPr marL="400050" indent="-40005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Усть-Абаканского района Республики Хакасия</a:t>
            </a:r>
          </a:p>
        </p:txBody>
      </p:sp>
      <p:graphicFrame>
        <p:nvGraphicFramePr>
          <p:cNvPr id="8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570454"/>
              </p:ext>
            </p:extLst>
          </p:nvPr>
        </p:nvGraphicFramePr>
        <p:xfrm>
          <a:off x="267826" y="1458245"/>
          <a:ext cx="4465908" cy="300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 flipV="1">
            <a:off x="1380955" y="4403126"/>
            <a:ext cx="189798" cy="14530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2500780" y="4650520"/>
            <a:ext cx="1808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/>
              <a:t>Объем собственных доходов 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573" y="4660095"/>
            <a:ext cx="1668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Общий объем доходов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00650" y="1776553"/>
            <a:ext cx="4152362" cy="157624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Собственные доходы в общем объеме доходов бюджета муниципального образования составляют 40,9%, план поступления по ним выполнен на 72,2% (при плане 7 247,5 тыс. руб., поступило 5 231,3 тыс. руб.). </a:t>
            </a:r>
            <a:endParaRPr lang="ru-RU" sz="1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248592" y="1150270"/>
            <a:ext cx="838517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ОБЪЕМ И СТРУКТУРА </a:t>
            </a:r>
            <a:r>
              <a:rPr lang="ru-RU" sz="1400" b="1" dirty="0" smtClean="0"/>
              <a:t>ДОХОДОВ </a:t>
            </a:r>
            <a:r>
              <a:rPr lang="ru-RU" sz="1400" b="1" dirty="0"/>
              <a:t>БЮДЖЕТА </a:t>
            </a:r>
            <a:r>
              <a:rPr lang="ru-RU" sz="1400" b="1" dirty="0" smtClean="0"/>
              <a:t> ПОСЕЛЕНИЯ, </a:t>
            </a:r>
            <a:r>
              <a:rPr lang="ru-RU" sz="1400" b="1" dirty="0"/>
              <a:t>ТЫС.РУБ.</a:t>
            </a:r>
          </a:p>
        </p:txBody>
      </p:sp>
      <p:pic>
        <p:nvPicPr>
          <p:cNvPr id="14" name="Picture 38" descr="C:\Users\Администратор\Desktop\ПРОЕКТ\Благоустройство (д. Чапаево )\Благоустройство (д. Чапаево )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3" t="6154" r="26509" b="4470"/>
          <a:stretch>
            <a:fillRect/>
          </a:stretch>
        </p:blipFill>
        <p:spPr bwMode="auto">
          <a:xfrm>
            <a:off x="5286376" y="3676650"/>
            <a:ext cx="4066636" cy="3004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tigp.tathost.ru/images/cms/data/grado/gen_plan/gen_plan14.jpg"/>
          <p:cNvPicPr/>
          <p:nvPr/>
        </p:nvPicPr>
        <p:blipFill>
          <a:blip r:embed="rId5" cstate="print"/>
          <a:srcRect l="1924" t="10204" r="1390" b="4928"/>
          <a:stretch>
            <a:fillRect/>
          </a:stretch>
        </p:blipFill>
        <p:spPr bwMode="auto">
          <a:xfrm>
            <a:off x="1380955" y="5112184"/>
            <a:ext cx="2838620" cy="151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2617</Words>
  <Application>Microsoft Office PowerPoint</Application>
  <PresentationFormat>Лист A4 (210x297 мм)</PresentationFormat>
  <Paragraphs>596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2_Трек</vt:lpstr>
      <vt:lpstr>1_Поток</vt:lpstr>
      <vt:lpstr>            Отчет об исполнении бюджета муниципального образования Калининский сельсовет Усть-Абаканского района республики хакасия  за 2015 год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2016-02-17T06:12:14Z</dcterms:created>
  <dcterms:modified xsi:type="dcterms:W3CDTF">2016-09-15T04:22:59Z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